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2" r:id="rId11"/>
    <p:sldId id="273" r:id="rId12"/>
    <p:sldId id="283" r:id="rId13"/>
    <p:sldId id="284" r:id="rId14"/>
    <p:sldId id="274" r:id="rId15"/>
    <p:sldId id="285" r:id="rId16"/>
    <p:sldId id="311" r:id="rId17"/>
    <p:sldId id="312" r:id="rId18"/>
    <p:sldId id="313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275" r:id="rId42"/>
    <p:sldId id="276" r:id="rId43"/>
    <p:sldId id="277" r:id="rId44"/>
    <p:sldId id="278" r:id="rId45"/>
    <p:sldId id="279" r:id="rId46"/>
    <p:sldId id="280" r:id="rId47"/>
    <p:sldId id="281" r:id="rId48"/>
    <p:sldId id="310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661D44-B00C-4C70-B556-E59067D8C15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B7CFEBAF-CF46-4109-B4CF-DAA0CE99C3C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усвоение опыта (обучение)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gm:t>
    </dgm:pt>
    <dgm:pt modelId="{581CB6E0-03B3-4CEF-ACA9-412A8F2FFDDA}" type="parTrans" cxnId="{640A52EA-A980-4A24-8262-54B7B9B4AEF9}">
      <dgm:prSet/>
      <dgm:spPr/>
    </dgm:pt>
    <dgm:pt modelId="{76DCC0EA-1710-4329-8374-D4E6B1F80027}" type="sibTrans" cxnId="{640A52EA-A980-4A24-8262-54B7B9B4AEF9}">
      <dgm:prSet/>
      <dgm:spPr/>
    </dgm:pt>
    <dgm:pt modelId="{4EBA248C-34CB-4165-92EE-5E9C2A625A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развитие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gm:t>
    </dgm:pt>
    <dgm:pt modelId="{CFC789C1-EA23-46C0-A9B7-7A873295673E}" type="parTrans" cxnId="{A4E66607-988E-4AF7-B887-5C6FAF62C4A1}">
      <dgm:prSet/>
      <dgm:spPr/>
    </dgm:pt>
    <dgm:pt modelId="{6F8F0393-753C-4831-B020-69E49AF117F6}" type="sibTrans" cxnId="{A4E66607-988E-4AF7-B887-5C6FAF62C4A1}">
      <dgm:prSet/>
      <dgm:spPr/>
    </dgm:pt>
    <dgm:pt modelId="{360773F1-753D-40BA-AB8F-9EE19326C4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воспитание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cs typeface="Arial" charset="0"/>
          </a:endParaRPr>
        </a:p>
      </dgm:t>
    </dgm:pt>
    <dgm:pt modelId="{26F325EF-FFD1-46F0-8A68-FE0209E199A9}" type="parTrans" cxnId="{0DB2FB28-D348-4A82-974E-19A3CD29DE45}">
      <dgm:prSet/>
      <dgm:spPr/>
    </dgm:pt>
    <dgm:pt modelId="{21F25A47-2630-4E27-BB90-D7B262406369}" type="sibTrans" cxnId="{0DB2FB28-D348-4A82-974E-19A3CD29DE45}">
      <dgm:prSet/>
      <dgm:spPr/>
    </dgm:pt>
    <dgm:pt modelId="{B6DA61E9-D710-45DA-964D-8C093C486B35}" type="pres">
      <dgm:prSet presAssocID="{3C661D44-B00C-4C70-B556-E59067D8C151}" presName="compositeShape" presStyleCnt="0">
        <dgm:presLayoutVars>
          <dgm:chMax val="7"/>
          <dgm:dir/>
          <dgm:resizeHandles val="exact"/>
        </dgm:presLayoutVars>
      </dgm:prSet>
      <dgm:spPr/>
    </dgm:pt>
    <dgm:pt modelId="{E1019401-8BAC-482A-B8A4-C7FE9979A369}" type="pres">
      <dgm:prSet presAssocID="{B7CFEBAF-CF46-4109-B4CF-DAA0CE99C3C0}" presName="circ1" presStyleLbl="vennNode1" presStyleIdx="0" presStyleCnt="3"/>
      <dgm:spPr/>
    </dgm:pt>
    <dgm:pt modelId="{982243AD-0748-4C65-9F3C-84188830B690}" type="pres">
      <dgm:prSet presAssocID="{B7CFEBAF-CF46-4109-B4CF-DAA0CE99C3C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F4DAA1B-14DF-482A-9902-955368BC0940}" type="pres">
      <dgm:prSet presAssocID="{4EBA248C-34CB-4165-92EE-5E9C2A625AAF}" presName="circ2" presStyleLbl="vennNode1" presStyleIdx="1" presStyleCnt="3"/>
      <dgm:spPr/>
    </dgm:pt>
    <dgm:pt modelId="{0885D1AD-F41A-4CE7-AD57-045CC8F89817}" type="pres">
      <dgm:prSet presAssocID="{4EBA248C-34CB-4165-92EE-5E9C2A625AA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C185932-5860-426F-8F8C-C1111A56DB39}" type="pres">
      <dgm:prSet presAssocID="{360773F1-753D-40BA-AB8F-9EE19326C496}" presName="circ3" presStyleLbl="vennNode1" presStyleIdx="2" presStyleCnt="3"/>
      <dgm:spPr/>
    </dgm:pt>
    <dgm:pt modelId="{BD013654-CF8D-4A5E-86D6-03AD8210DD82}" type="pres">
      <dgm:prSet presAssocID="{360773F1-753D-40BA-AB8F-9EE19326C49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4E66607-988E-4AF7-B887-5C6FAF62C4A1}" srcId="{3C661D44-B00C-4C70-B556-E59067D8C151}" destId="{4EBA248C-34CB-4165-92EE-5E9C2A625AAF}" srcOrd="1" destOrd="0" parTransId="{CFC789C1-EA23-46C0-A9B7-7A873295673E}" sibTransId="{6F8F0393-753C-4831-B020-69E49AF117F6}"/>
    <dgm:cxn modelId="{7CE9BD0D-3C38-44AB-A35F-0B91E8D7BD76}" type="presOf" srcId="{B7CFEBAF-CF46-4109-B4CF-DAA0CE99C3C0}" destId="{982243AD-0748-4C65-9F3C-84188830B690}" srcOrd="1" destOrd="0" presId="urn:microsoft.com/office/officeart/2005/8/layout/venn1"/>
    <dgm:cxn modelId="{640A52EA-A980-4A24-8262-54B7B9B4AEF9}" srcId="{3C661D44-B00C-4C70-B556-E59067D8C151}" destId="{B7CFEBAF-CF46-4109-B4CF-DAA0CE99C3C0}" srcOrd="0" destOrd="0" parTransId="{581CB6E0-03B3-4CEF-ACA9-412A8F2FFDDA}" sibTransId="{76DCC0EA-1710-4329-8374-D4E6B1F80027}"/>
    <dgm:cxn modelId="{42C6C0BA-A04F-47A2-8524-EF85F9110AA5}" type="presOf" srcId="{3C661D44-B00C-4C70-B556-E59067D8C151}" destId="{B6DA61E9-D710-45DA-964D-8C093C486B35}" srcOrd="0" destOrd="0" presId="urn:microsoft.com/office/officeart/2005/8/layout/venn1"/>
    <dgm:cxn modelId="{FB9B84DB-42C3-4BC3-9792-7172A31F22EB}" type="presOf" srcId="{B7CFEBAF-CF46-4109-B4CF-DAA0CE99C3C0}" destId="{E1019401-8BAC-482A-B8A4-C7FE9979A369}" srcOrd="0" destOrd="0" presId="urn:microsoft.com/office/officeart/2005/8/layout/venn1"/>
    <dgm:cxn modelId="{0DB2FB28-D348-4A82-974E-19A3CD29DE45}" srcId="{3C661D44-B00C-4C70-B556-E59067D8C151}" destId="{360773F1-753D-40BA-AB8F-9EE19326C496}" srcOrd="2" destOrd="0" parTransId="{26F325EF-FFD1-46F0-8A68-FE0209E199A9}" sibTransId="{21F25A47-2630-4E27-BB90-D7B262406369}"/>
    <dgm:cxn modelId="{BA414A39-48C4-41EE-A2DC-F01CE9B497E0}" type="presOf" srcId="{4EBA248C-34CB-4165-92EE-5E9C2A625AAF}" destId="{EF4DAA1B-14DF-482A-9902-955368BC0940}" srcOrd="0" destOrd="0" presId="urn:microsoft.com/office/officeart/2005/8/layout/venn1"/>
    <dgm:cxn modelId="{615EA886-8668-4851-A6AA-73974C02EEA0}" type="presOf" srcId="{360773F1-753D-40BA-AB8F-9EE19326C496}" destId="{DC185932-5860-426F-8F8C-C1111A56DB39}" srcOrd="0" destOrd="0" presId="urn:microsoft.com/office/officeart/2005/8/layout/venn1"/>
    <dgm:cxn modelId="{EC86FDB4-6DBA-41D4-A869-FF219F71C2D4}" type="presOf" srcId="{4EBA248C-34CB-4165-92EE-5E9C2A625AAF}" destId="{0885D1AD-F41A-4CE7-AD57-045CC8F89817}" srcOrd="1" destOrd="0" presId="urn:microsoft.com/office/officeart/2005/8/layout/venn1"/>
    <dgm:cxn modelId="{B72A8255-38B4-4268-9A0F-0E013588C15A}" type="presOf" srcId="{360773F1-753D-40BA-AB8F-9EE19326C496}" destId="{BD013654-CF8D-4A5E-86D6-03AD8210DD82}" srcOrd="1" destOrd="0" presId="urn:microsoft.com/office/officeart/2005/8/layout/venn1"/>
    <dgm:cxn modelId="{9EFB88ED-BEAA-4CB5-900B-0DD953FF4B3D}" type="presParOf" srcId="{B6DA61E9-D710-45DA-964D-8C093C486B35}" destId="{E1019401-8BAC-482A-B8A4-C7FE9979A369}" srcOrd="0" destOrd="0" presId="urn:microsoft.com/office/officeart/2005/8/layout/venn1"/>
    <dgm:cxn modelId="{EA90B35B-7A5D-4EB2-A5C8-4E36481900E6}" type="presParOf" srcId="{B6DA61E9-D710-45DA-964D-8C093C486B35}" destId="{982243AD-0748-4C65-9F3C-84188830B690}" srcOrd="1" destOrd="0" presId="urn:microsoft.com/office/officeart/2005/8/layout/venn1"/>
    <dgm:cxn modelId="{DF810433-BB5A-4ED4-9604-361D592A44F9}" type="presParOf" srcId="{B6DA61E9-D710-45DA-964D-8C093C486B35}" destId="{EF4DAA1B-14DF-482A-9902-955368BC0940}" srcOrd="2" destOrd="0" presId="urn:microsoft.com/office/officeart/2005/8/layout/venn1"/>
    <dgm:cxn modelId="{A4E780B6-D58C-4928-9505-808507382E7B}" type="presParOf" srcId="{B6DA61E9-D710-45DA-964D-8C093C486B35}" destId="{0885D1AD-F41A-4CE7-AD57-045CC8F89817}" srcOrd="3" destOrd="0" presId="urn:microsoft.com/office/officeart/2005/8/layout/venn1"/>
    <dgm:cxn modelId="{526FC0CF-80F8-4424-B014-8E5B1BFB36EA}" type="presParOf" srcId="{B6DA61E9-D710-45DA-964D-8C093C486B35}" destId="{DC185932-5860-426F-8F8C-C1111A56DB39}" srcOrd="4" destOrd="0" presId="urn:microsoft.com/office/officeart/2005/8/layout/venn1"/>
    <dgm:cxn modelId="{FDBEEE53-19FF-4D11-B60C-D043DE97BE4B}" type="presParOf" srcId="{B6DA61E9-D710-45DA-964D-8C093C486B35}" destId="{BD013654-CF8D-4A5E-86D6-03AD8210DD8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0C962-83A2-4CED-B5C5-AC2B7FDFF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Образовательный процесс как объект управления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714884"/>
            <a:ext cx="8686800" cy="71438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Презентация подготовлена Семашко О.В., ст. преподавателем кафедры педагогики и менеджмента образования, ГУО «Академии последипломного образования»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3BC0C-091B-4B7F-A6B1-7957E363B234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Рассматриваемые вопросы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Особенности управления процессами</a:t>
            </a:r>
          </a:p>
          <a:p>
            <a:pPr eaLnBrk="1" hangingPunct="1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Образовательный процесс как системный объект управления</a:t>
            </a:r>
          </a:p>
          <a:p>
            <a:pPr eaLnBrk="1" hangingPunct="1"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2D723F-9863-4C77-BC0A-F3A66104E0B8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28604"/>
            <a:ext cx="8229600" cy="107157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ahoma" pitchFamily="34" charset="0"/>
              </a:rPr>
              <a:t>Использование основных понятий в практике</a:t>
            </a:r>
            <a:endParaRPr lang="ru-RU" sz="2800" b="1" dirty="0" smtClean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43050"/>
            <a:ext cx="4038600" cy="5132337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400" b="1" dirty="0" smtClean="0">
                <a:latin typeface="Tahoma" pitchFamily="34" charset="0"/>
              </a:rPr>
              <a:t>Учебный процесс 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400" b="1" dirty="0" smtClean="0">
                <a:latin typeface="Tahoma" pitchFamily="34" charset="0"/>
              </a:rPr>
              <a:t>Процесс преподавания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400" b="1" dirty="0" smtClean="0">
                <a:latin typeface="Tahoma" pitchFamily="34" charset="0"/>
              </a:rPr>
              <a:t>Учебно-воспитательный процесс</a:t>
            </a:r>
            <a:r>
              <a:rPr lang="ru-RU" sz="2400" dirty="0" smtClean="0">
                <a:latin typeface="Tahoma" pitchFamily="34" charset="0"/>
              </a:rPr>
              <a:t>  </a:t>
            </a:r>
          </a:p>
          <a:p>
            <a:pPr eaLnBrk="1" hangingPunct="1">
              <a:lnSpc>
                <a:spcPct val="90000"/>
              </a:lnSpc>
              <a:buClr>
                <a:srgbClr val="006600"/>
              </a:buClr>
              <a:buFontTx/>
              <a:buNone/>
            </a:pPr>
            <a:r>
              <a:rPr lang="ru-RU" sz="2400" b="1" i="1" dirty="0" smtClean="0">
                <a:solidFill>
                  <a:schemeClr val="accent1"/>
                </a:solidFill>
                <a:latin typeface="Tahoma" pitchFamily="34" charset="0"/>
              </a:rPr>
              <a:t>    не полные понятия, отражают отдельные аспекты образовательного процесса</a:t>
            </a: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43050"/>
            <a:ext cx="4038600" cy="5132337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  <a:latin typeface="Tahoma" pitchFamily="34" charset="0"/>
              </a:rPr>
              <a:t>Образовательный процесс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  <a:latin typeface="Tahoma" pitchFamily="34" charset="0"/>
              </a:rPr>
              <a:t>Педагогический процесс</a:t>
            </a:r>
            <a:endParaRPr lang="ru-RU" sz="2000" b="1" dirty="0" smtClean="0">
              <a:solidFill>
                <a:schemeClr val="hlink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/>
              <a:t>     </a:t>
            </a:r>
            <a:r>
              <a:rPr lang="ru-RU" sz="2400" b="1" i="1" dirty="0" smtClean="0">
                <a:latin typeface="Tahoma" pitchFamily="34" charset="0"/>
              </a:rPr>
              <a:t>полные понятия, включают развитие, обучение, воспитание, т.е. взаимодействие субъектов, а не отдельные виды их деятельности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E9F50-0F33-46E9-8E5B-F96674B1B975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образовательный процесс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800" b="1" smtClean="0">
                <a:latin typeface="Tahoma" pitchFamily="34" charset="0"/>
              </a:rPr>
              <a:t>педагогически обоснованное последовательное, непрерывное изменение состояния субъектов обучения в специально организованной среде с целью достижения ими образовательных результатов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i="1" smtClean="0">
                <a:solidFill>
                  <a:srgbClr val="66FF33"/>
                </a:solidFill>
                <a:latin typeface="Tahoma" pitchFamily="34" charset="0"/>
              </a:rPr>
              <a:t>						</a:t>
            </a:r>
            <a:r>
              <a:rPr lang="ru-RU" sz="2800" b="1" i="1" smtClean="0">
                <a:solidFill>
                  <a:schemeClr val="hlink"/>
                </a:solidFill>
                <a:latin typeface="Tahoma" pitchFamily="34" charset="0"/>
              </a:rPr>
              <a:t>А.В. Хуторской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607800-01AF-481F-9F31-C51C2256879F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Образовательный процесс</a:t>
            </a:r>
            <a:endParaRPr lang="ru-RU" sz="3600" i="1" dirty="0" smtClean="0">
              <a:solidFill>
                <a:schemeClr val="hlink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8715435" cy="5000660"/>
          </a:xfrm>
          <a:solidFill>
            <a:srgbClr val="EAEAEA"/>
          </a:solidFill>
        </p:spPr>
        <p:txBody>
          <a:bodyPr>
            <a:normAutofit/>
          </a:bodyPr>
          <a:lstStyle/>
          <a:p>
            <a:pPr eaLnBrk="1" hangingPunct="1">
              <a:buClr>
                <a:schemeClr val="hlink"/>
              </a:buClr>
            </a:pPr>
            <a:r>
              <a:rPr lang="ru-RU" b="1" i="1" dirty="0" smtClean="0">
                <a:solidFill>
                  <a:schemeClr val="hlink"/>
                </a:solidFill>
                <a:latin typeface="Tahoma" pitchFamily="34" charset="0"/>
              </a:rPr>
              <a:t>процессуальный аспект</a:t>
            </a:r>
            <a:r>
              <a:rPr lang="ru-RU" b="1" dirty="0" smtClean="0">
                <a:solidFill>
                  <a:schemeClr val="hlink"/>
                </a:solidFill>
                <a:latin typeface="Tahoma" pitchFamily="34" charset="0"/>
              </a:rPr>
              <a:t> </a:t>
            </a:r>
          </a:p>
          <a:p>
            <a:pPr eaLnBrk="1" hangingPunct="1">
              <a:buClr>
                <a:srgbClr val="66FF33"/>
              </a:buClr>
              <a:buFontTx/>
              <a:buNone/>
            </a:pPr>
            <a:r>
              <a:rPr lang="ru-RU" b="1" dirty="0" smtClean="0">
                <a:latin typeface="Tahoma" pitchFamily="34" charset="0"/>
              </a:rPr>
              <a:t>  Педагогический процесс – сложная иерархическая система, основой которой является </a:t>
            </a:r>
            <a:r>
              <a:rPr lang="ru-RU" b="1" dirty="0" smtClean="0">
                <a:solidFill>
                  <a:schemeClr val="hlink"/>
                </a:solidFill>
                <a:latin typeface="Tahoma" pitchFamily="34" charset="0"/>
              </a:rPr>
              <a:t>взаимодействие субъектов</a:t>
            </a:r>
            <a:r>
              <a:rPr lang="ru-RU" b="1" dirty="0" smtClean="0">
                <a:latin typeface="Tahoma" pitchFamily="34" charset="0"/>
              </a:rPr>
              <a:t> в форме сотрудничества</a:t>
            </a:r>
          </a:p>
          <a:p>
            <a:pPr eaLnBrk="1" hangingPunct="1">
              <a:buFontTx/>
              <a:buNone/>
            </a:pPr>
            <a:r>
              <a:rPr lang="ru-RU" b="1" i="1" dirty="0" smtClean="0">
                <a:solidFill>
                  <a:srgbClr val="66FF33"/>
                </a:solidFill>
                <a:latin typeface="Tahoma" pitchFamily="34" charset="0"/>
              </a:rPr>
              <a:t>                                    </a:t>
            </a:r>
            <a:r>
              <a:rPr lang="ru-RU" b="1" i="1" dirty="0" smtClean="0">
                <a:solidFill>
                  <a:schemeClr val="hlink"/>
                </a:solidFill>
                <a:latin typeface="Tahoma" pitchFamily="34" charset="0"/>
              </a:rPr>
              <a:t>И.П. </a:t>
            </a:r>
            <a:r>
              <a:rPr lang="ru-RU" b="1" i="1" dirty="0" err="1" smtClean="0">
                <a:solidFill>
                  <a:schemeClr val="hlink"/>
                </a:solidFill>
                <a:latin typeface="Tahoma" pitchFamily="34" charset="0"/>
              </a:rPr>
              <a:t>Подласый</a:t>
            </a:r>
            <a:endParaRPr lang="ru-RU" b="1" i="1" dirty="0" smtClean="0">
              <a:solidFill>
                <a:schemeClr val="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Виды ОП: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Подготовка</a:t>
            </a:r>
          </a:p>
          <a:p>
            <a:pPr>
              <a:defRPr/>
            </a:pPr>
            <a:r>
              <a:rPr lang="ru-RU" dirty="0" smtClean="0"/>
              <a:t>Воспитание</a:t>
            </a:r>
          </a:p>
          <a:p>
            <a:pPr>
              <a:defRPr/>
            </a:pPr>
            <a:r>
              <a:rPr lang="ru-RU" dirty="0" smtClean="0"/>
              <a:t>Обучение</a:t>
            </a:r>
          </a:p>
          <a:p>
            <a:pPr>
              <a:defRPr/>
            </a:pPr>
            <a:r>
              <a:rPr lang="ru-RU" dirty="0" smtClean="0"/>
              <a:t>Социализация</a:t>
            </a:r>
          </a:p>
          <a:p>
            <a:pPr>
              <a:defRPr/>
            </a:pPr>
            <a:r>
              <a:rPr lang="ru-RU" dirty="0" smtClean="0"/>
              <a:t>Формирование функциональной грамотности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50AE9-64F6-4DF7-A1A3-CF58B89DAC7D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71479"/>
            <a:ext cx="8147050" cy="164307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Образовательный процесс: компоненты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611687"/>
          </a:xfrm>
        </p:spPr>
        <p:txBody>
          <a:bodyPr/>
          <a:lstStyle/>
          <a:p>
            <a:pPr lvl="3" eaLnBrk="1" hangingPunct="1">
              <a:buClr>
                <a:srgbClr val="66FF33"/>
              </a:buClr>
              <a:buFontTx/>
              <a:buNone/>
            </a:pPr>
            <a:r>
              <a:rPr lang="ru-RU" sz="3200" b="1" dirty="0" smtClean="0">
                <a:solidFill>
                  <a:srgbClr val="66FF33"/>
                </a:solidFill>
                <a:latin typeface="Tahoma" pitchFamily="34" charset="0"/>
              </a:rPr>
              <a:t>            </a:t>
            </a:r>
            <a:endParaRPr lang="ru-RU" sz="3200" b="1" dirty="0" smtClean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11188" y="3860800"/>
            <a:ext cx="201771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latin typeface="Tahoma" pitchFamily="34" charset="0"/>
            </a:endParaRPr>
          </a:p>
          <a:p>
            <a:pPr algn="ctr"/>
            <a:r>
              <a:rPr lang="ru-RU" b="1" dirty="0">
                <a:latin typeface="Tahoma" pitchFamily="34" charset="0"/>
              </a:rPr>
              <a:t>Учитель</a:t>
            </a:r>
          </a:p>
          <a:p>
            <a:pPr algn="ctr"/>
            <a:r>
              <a:rPr lang="ru-RU" b="1" dirty="0">
                <a:latin typeface="Tahoma" pitchFamily="34" charset="0"/>
              </a:rPr>
              <a:t>Воспитатель</a:t>
            </a:r>
          </a:p>
          <a:p>
            <a:pPr algn="ctr"/>
            <a:r>
              <a:rPr lang="ru-RU" b="1" dirty="0">
                <a:latin typeface="Tahoma" pitchFamily="34" charset="0"/>
              </a:rPr>
              <a:t>Преподаватель</a:t>
            </a:r>
          </a:p>
          <a:p>
            <a:pPr algn="ctr"/>
            <a:r>
              <a:rPr lang="ru-RU" b="1" dirty="0">
                <a:latin typeface="Tahoma" pitchFamily="34" charset="0"/>
              </a:rPr>
              <a:t>Социальный </a:t>
            </a:r>
          </a:p>
          <a:p>
            <a:pPr algn="ctr"/>
            <a:r>
              <a:rPr lang="ru-RU" b="1" dirty="0">
                <a:latin typeface="Tahoma" pitchFamily="34" charset="0"/>
              </a:rPr>
              <a:t>педагог</a:t>
            </a:r>
          </a:p>
          <a:p>
            <a:pPr algn="ctr"/>
            <a:endParaRPr lang="ru-RU" b="1" dirty="0">
              <a:latin typeface="Tahoma" pitchFamily="34" charset="0"/>
            </a:endParaRPr>
          </a:p>
          <a:p>
            <a:pPr algn="ctr"/>
            <a:endParaRPr lang="ru-RU" b="1" dirty="0">
              <a:latin typeface="Tahoma" pitchFamily="34" charset="0"/>
            </a:endParaRP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6156325" y="3789363"/>
            <a:ext cx="18002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65000"/>
              </a:lnSpc>
            </a:pPr>
            <a:r>
              <a:rPr lang="ru-RU" b="1">
                <a:latin typeface="Tahoma" pitchFamily="34" charset="0"/>
              </a:rPr>
              <a:t>Ученик</a:t>
            </a:r>
          </a:p>
          <a:p>
            <a:pPr algn="ctr"/>
            <a:r>
              <a:rPr lang="ru-RU" b="1">
                <a:latin typeface="Tahoma" pitchFamily="34" charset="0"/>
              </a:rPr>
              <a:t>Воспитанник</a:t>
            </a:r>
          </a:p>
          <a:p>
            <a:pPr algn="ctr"/>
            <a:r>
              <a:rPr lang="ru-RU" b="1">
                <a:latin typeface="Tahoma" pitchFamily="34" charset="0"/>
              </a:rPr>
              <a:t>Студент</a:t>
            </a:r>
          </a:p>
          <a:p>
            <a:pPr algn="ctr"/>
            <a:endParaRPr lang="ru-RU" b="1">
              <a:latin typeface="Tahoma" pitchFamily="34" charset="0"/>
            </a:endParaRP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1042988" y="37893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Garamond" pitchFamily="18" charset="0"/>
            </a:endParaRP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611188" y="2852738"/>
            <a:ext cx="208915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latin typeface="Tahoma" pitchFamily="34" charset="0"/>
              </a:rPr>
              <a:t>S</a:t>
            </a:r>
            <a:endParaRPr lang="ru-RU" sz="4800" b="1">
              <a:latin typeface="Tahoma" pitchFamily="34" charset="0"/>
            </a:endParaRP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6156325" y="2852738"/>
            <a:ext cx="1800225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latin typeface="Tahoma" pitchFamily="34" charset="0"/>
              </a:rPr>
              <a:t>S</a:t>
            </a:r>
            <a:endParaRPr lang="ru-RU" sz="3600" b="1">
              <a:latin typeface="Tahoma" pitchFamily="34" charset="0"/>
            </a:endParaRPr>
          </a:p>
        </p:txBody>
      </p:sp>
      <p:sp>
        <p:nvSpPr>
          <p:cNvPr id="28682" name="Rectangle 15"/>
          <p:cNvSpPr>
            <a:spLocks noChangeArrowheads="1"/>
          </p:cNvSpPr>
          <p:nvPr/>
        </p:nvSpPr>
        <p:spPr bwMode="auto">
          <a:xfrm>
            <a:off x="3492500" y="2852738"/>
            <a:ext cx="1871663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b="1">
                <a:solidFill>
                  <a:schemeClr val="bg1"/>
                </a:solidFill>
                <a:latin typeface="Tahoma" pitchFamily="34" charset="0"/>
              </a:rPr>
              <a:t>О</a:t>
            </a:r>
          </a:p>
        </p:txBody>
      </p:sp>
      <p:sp>
        <p:nvSpPr>
          <p:cNvPr id="28683" name="Text Box 18"/>
          <p:cNvSpPr txBox="1">
            <a:spLocks noChangeArrowheads="1"/>
          </p:cNvSpPr>
          <p:nvPr/>
        </p:nvSpPr>
        <p:spPr bwMode="auto">
          <a:xfrm>
            <a:off x="3419475" y="4076700"/>
            <a:ext cx="187325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  <a:latin typeface="Tahoma" pitchFamily="34" charset="0"/>
              </a:rPr>
              <a:t>Содержание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  <a:latin typeface="Tahoma" pitchFamily="34" charset="0"/>
              </a:rPr>
              <a:t>Условия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  <a:latin typeface="Tahoma" pitchFamily="34" charset="0"/>
              </a:rPr>
              <a:t>Средства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  <a:latin typeface="Tahoma" pitchFamily="34" charset="0"/>
              </a:rPr>
              <a:t>Формы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2000" b="1">
                <a:solidFill>
                  <a:schemeClr val="hlink"/>
                </a:solidFill>
                <a:latin typeface="Tahoma" pitchFamily="34" charset="0"/>
              </a:rPr>
              <a:t>Методы </a:t>
            </a:r>
          </a:p>
        </p:txBody>
      </p:sp>
      <p:sp>
        <p:nvSpPr>
          <p:cNvPr id="28684" name="Line 20"/>
          <p:cNvSpPr>
            <a:spLocks noChangeShapeType="1"/>
          </p:cNvSpPr>
          <p:nvPr/>
        </p:nvSpPr>
        <p:spPr bwMode="auto">
          <a:xfrm>
            <a:off x="5364163" y="3141663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5" name="Line 23"/>
          <p:cNvSpPr>
            <a:spLocks noChangeShapeType="1"/>
          </p:cNvSpPr>
          <p:nvPr/>
        </p:nvSpPr>
        <p:spPr bwMode="auto">
          <a:xfrm>
            <a:off x="2700338" y="3141663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Line 24"/>
          <p:cNvSpPr>
            <a:spLocks noChangeShapeType="1"/>
          </p:cNvSpPr>
          <p:nvPr/>
        </p:nvSpPr>
        <p:spPr bwMode="auto">
          <a:xfrm flipH="1">
            <a:off x="5364163" y="3500438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Line 25"/>
          <p:cNvSpPr>
            <a:spLocks noChangeShapeType="1"/>
          </p:cNvSpPr>
          <p:nvPr/>
        </p:nvSpPr>
        <p:spPr bwMode="auto">
          <a:xfrm flipH="1">
            <a:off x="2700338" y="3500438"/>
            <a:ext cx="792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7ACE9C-F4EF-4CEB-973D-94C0EB37FDDF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9286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Отношение компонентов образовательного процесса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569325" cy="4525963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Подсистемы образовательного  процесса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468313" y="2133600"/>
            <a:ext cx="7993062" cy="36004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hlink"/>
              </a:solidFill>
              <a:latin typeface="Garamond" pitchFamily="18" charset="0"/>
            </a:endParaRPr>
          </a:p>
        </p:txBody>
      </p:sp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468313" y="5300663"/>
            <a:ext cx="799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5076825" y="4581525"/>
            <a:ext cx="338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5076825" y="45815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5076825" y="4581525"/>
            <a:ext cx="3311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Garamond" pitchFamily="18" charset="0"/>
            </a:endParaRP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5076825" y="4581525"/>
            <a:ext cx="3382963" cy="6762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400" b="1" i="1">
                <a:solidFill>
                  <a:schemeClr val="bg1"/>
                </a:solidFill>
                <a:latin typeface="Tahoma" pitchFamily="34" charset="0"/>
              </a:rPr>
              <a:t>Взаимодействие субъектов</a:t>
            </a:r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468313" y="2205038"/>
            <a:ext cx="4608512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2268538" y="3141663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755650" y="3644900"/>
            <a:ext cx="17287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latin typeface="Tahoma" pitchFamily="34" charset="0"/>
              </a:rPr>
              <a:t>Система условий протекания ОП</a:t>
            </a: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2339975" y="4076700"/>
            <a:ext cx="2016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ahoma" pitchFamily="34" charset="0"/>
              </a:rPr>
              <a:t>Система форм и методов реализации ОП</a:t>
            </a:r>
          </a:p>
        </p:txBody>
      </p:sp>
      <p:sp>
        <p:nvSpPr>
          <p:cNvPr id="29711" name="Line 14"/>
          <p:cNvSpPr>
            <a:spLocks noChangeShapeType="1"/>
          </p:cNvSpPr>
          <p:nvPr/>
        </p:nvSpPr>
        <p:spPr bwMode="auto">
          <a:xfrm>
            <a:off x="4140200" y="4076700"/>
            <a:ext cx="4319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2" name="Line 15"/>
          <p:cNvSpPr>
            <a:spLocks noChangeShapeType="1"/>
          </p:cNvSpPr>
          <p:nvPr/>
        </p:nvSpPr>
        <p:spPr bwMode="auto">
          <a:xfrm flipV="1">
            <a:off x="3276600" y="3644900"/>
            <a:ext cx="5183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3" name="Line 16"/>
          <p:cNvSpPr>
            <a:spLocks noChangeShapeType="1"/>
          </p:cNvSpPr>
          <p:nvPr/>
        </p:nvSpPr>
        <p:spPr bwMode="auto">
          <a:xfrm>
            <a:off x="1619250" y="2781300"/>
            <a:ext cx="6840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4" name="Line 17"/>
          <p:cNvSpPr>
            <a:spLocks noChangeShapeType="1"/>
          </p:cNvSpPr>
          <p:nvPr/>
        </p:nvSpPr>
        <p:spPr bwMode="auto">
          <a:xfrm>
            <a:off x="2411413" y="3213100"/>
            <a:ext cx="6048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2268538" y="2492375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Garamond" pitchFamily="18" charset="0"/>
            </a:endParaRPr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5076825" y="4110038"/>
            <a:ext cx="331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ahoma" pitchFamily="34" charset="0"/>
              </a:rPr>
              <a:t>Процесс обучения</a:t>
            </a: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4624388" y="3678238"/>
            <a:ext cx="326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ahoma" pitchFamily="34" charset="0"/>
              </a:rPr>
              <a:t>Процесс воспитания</a:t>
            </a:r>
          </a:p>
        </p:txBody>
      </p: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4119563" y="3244850"/>
            <a:ext cx="369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ahoma" pitchFamily="34" charset="0"/>
              </a:rPr>
              <a:t>Процесс развития</a:t>
            </a:r>
          </a:p>
        </p:txBody>
      </p:sp>
      <p:sp>
        <p:nvSpPr>
          <p:cNvPr id="29719" name="Text Box 22"/>
          <p:cNvSpPr txBox="1">
            <a:spLocks noChangeArrowheads="1"/>
          </p:cNvSpPr>
          <p:nvPr/>
        </p:nvSpPr>
        <p:spPr bwMode="auto">
          <a:xfrm>
            <a:off x="2824163" y="2741613"/>
            <a:ext cx="520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ahoma" pitchFamily="34" charset="0"/>
              </a:rPr>
              <a:t>Процесс формирования</a:t>
            </a:r>
          </a:p>
        </p:txBody>
      </p:sp>
      <p:sp>
        <p:nvSpPr>
          <p:cNvPr id="29720" name="Text Box 23"/>
          <p:cNvSpPr txBox="1">
            <a:spLocks noChangeArrowheads="1"/>
          </p:cNvSpPr>
          <p:nvPr/>
        </p:nvSpPr>
        <p:spPr bwMode="auto">
          <a:xfrm>
            <a:off x="1692275" y="2205038"/>
            <a:ext cx="5834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  <a:latin typeface="Tahoma" pitchFamily="34" charset="0"/>
              </a:rPr>
              <a:t>Образовательный  процесс</a:t>
            </a:r>
          </a:p>
        </p:txBody>
      </p:sp>
      <p:sp>
        <p:nvSpPr>
          <p:cNvPr id="29721" name="Text Box 24"/>
          <p:cNvSpPr txBox="1">
            <a:spLocks noChangeArrowheads="1"/>
          </p:cNvSpPr>
          <p:nvPr/>
        </p:nvSpPr>
        <p:spPr bwMode="auto">
          <a:xfrm>
            <a:off x="468313" y="5300663"/>
            <a:ext cx="7991475" cy="5191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chemeClr val="bg1"/>
                </a:solidFill>
                <a:latin typeface="Tahoma" pitchFamily="34" charset="0"/>
              </a:rPr>
              <a:t>Протекание процесса</a:t>
            </a:r>
          </a:p>
        </p:txBody>
      </p:sp>
      <p:sp>
        <p:nvSpPr>
          <p:cNvPr id="29722" name="AutoShape 25"/>
          <p:cNvSpPr>
            <a:spLocks noChangeArrowheads="1"/>
          </p:cNvSpPr>
          <p:nvPr/>
        </p:nvSpPr>
        <p:spPr bwMode="auto">
          <a:xfrm rot="-5400000">
            <a:off x="7235825" y="3213100"/>
            <a:ext cx="1441450" cy="863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690240366 h 21600"/>
              <a:gd name="T4" fmla="*/ 2147483647 w 21600"/>
              <a:gd name="T5" fmla="*/ 1380480733 h 21600"/>
              <a:gd name="T6" fmla="*/ 2147483647 w 21600"/>
              <a:gd name="T7" fmla="*/ 69024036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788 h 21600"/>
              <a:gd name="T14" fmla="*/ 19286 w 21600"/>
              <a:gd name="T15" fmla="*/ 1581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613" y="0"/>
                </a:moveTo>
                <a:lnTo>
                  <a:pt x="16613" y="5788"/>
                </a:lnTo>
                <a:lnTo>
                  <a:pt x="3375" y="5788"/>
                </a:lnTo>
                <a:lnTo>
                  <a:pt x="3375" y="15812"/>
                </a:lnTo>
                <a:lnTo>
                  <a:pt x="16613" y="15812"/>
                </a:lnTo>
                <a:lnTo>
                  <a:pt x="16613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788"/>
                </a:moveTo>
                <a:lnTo>
                  <a:pt x="1350" y="15812"/>
                </a:lnTo>
                <a:lnTo>
                  <a:pt x="2700" y="15812"/>
                </a:lnTo>
                <a:lnTo>
                  <a:pt x="2700" y="5788"/>
                </a:lnTo>
                <a:close/>
              </a:path>
              <a:path w="21600" h="21600">
                <a:moveTo>
                  <a:pt x="0" y="5788"/>
                </a:moveTo>
                <a:lnTo>
                  <a:pt x="0" y="15812"/>
                </a:lnTo>
                <a:lnTo>
                  <a:pt x="675" y="15812"/>
                </a:lnTo>
                <a:lnTo>
                  <a:pt x="675" y="5788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BE7D9-BC59-4F08-B21D-C00649870967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00"/>
                </a:solidFill>
              </a:rPr>
              <a:t>Образовательный процесс</a:t>
            </a:r>
            <a:endParaRPr lang="ru-RU" sz="3600" b="1" i="1" smtClean="0">
              <a:solidFill>
                <a:schemeClr val="hlink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ru-RU" sz="2800" b="1" i="1" smtClean="0">
                <a:solidFill>
                  <a:schemeClr val="hlink"/>
                </a:solidFill>
                <a:latin typeface="Tahoma" pitchFamily="34" charset="0"/>
              </a:rPr>
              <a:t>личностный аспект: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FontTx/>
              <a:buNone/>
            </a:pPr>
            <a:r>
              <a:rPr lang="ru-RU" sz="2800" b="1" smtClean="0">
                <a:latin typeface="Tahoma" pitchFamily="34" charset="0"/>
              </a:rPr>
              <a:t>   образовательный процесс имеет сложную иерархическую структуру, образующуюся взаимопересекающимися компонентами: </a:t>
            </a:r>
            <a:r>
              <a:rPr lang="ru-RU" sz="2800" b="1" smtClean="0">
                <a:solidFill>
                  <a:schemeClr val="hlink"/>
                </a:solidFill>
                <a:latin typeface="Tahoma" pitchFamily="34" charset="0"/>
              </a:rPr>
              <a:t>усвоением опыта</a:t>
            </a:r>
            <a:r>
              <a:rPr lang="ru-RU" sz="2800" b="1" smtClean="0">
                <a:latin typeface="Tahoma" pitchFamily="34" charset="0"/>
              </a:rPr>
              <a:t> (в форме знаний и умений), </a:t>
            </a:r>
            <a:r>
              <a:rPr lang="ru-RU" sz="2800" b="1" smtClean="0">
                <a:solidFill>
                  <a:schemeClr val="hlink"/>
                </a:solidFill>
                <a:latin typeface="Tahoma" pitchFamily="34" charset="0"/>
              </a:rPr>
              <a:t>воспитанием </a:t>
            </a:r>
            <a:r>
              <a:rPr lang="ru-RU" sz="2800" b="1" smtClean="0">
                <a:latin typeface="Tahoma" pitchFamily="34" charset="0"/>
              </a:rPr>
              <a:t>качеств поведения, физическим и умственным </a:t>
            </a:r>
            <a:r>
              <a:rPr lang="ru-RU" sz="2800" b="1" smtClean="0">
                <a:solidFill>
                  <a:schemeClr val="hlink"/>
                </a:solidFill>
                <a:latin typeface="Tahoma" pitchFamily="34" charset="0"/>
              </a:rPr>
              <a:t>развитием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b="1" i="1" smtClean="0">
                <a:solidFill>
                  <a:srgbClr val="66FF33"/>
                </a:solidFill>
                <a:latin typeface="Tahoma" pitchFamily="34" charset="0"/>
              </a:rPr>
              <a:t>							</a:t>
            </a:r>
            <a:r>
              <a:rPr lang="ru-RU" sz="2400" b="1" i="1" smtClean="0">
                <a:solidFill>
                  <a:schemeClr val="hlink"/>
                </a:solidFill>
                <a:latin typeface="Tahoma" pitchFamily="34" charset="0"/>
              </a:rPr>
              <a:t>В.С. Леднев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65BB0-4E90-4379-B0D5-4188B09ABB71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Отношение компонентов образовательного процесса</a:t>
            </a:r>
            <a:endParaRPr lang="ru-RU" sz="3600" b="1" i="1" smtClean="0">
              <a:solidFill>
                <a:srgbClr val="FF0000"/>
              </a:solidFill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468313" y="16287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F34A0F-7B23-43C8-9CC5-F8ABF47E68F0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009999"/>
                </a:solidFill>
              </a:rPr>
              <a:t>Отношение </a:t>
            </a:r>
            <a:br>
              <a:rPr lang="ru-RU" sz="3600" b="1" dirty="0" smtClean="0">
                <a:solidFill>
                  <a:srgbClr val="009999"/>
                </a:solidFill>
              </a:rPr>
            </a:br>
            <a:r>
              <a:rPr lang="ru-RU" sz="3600" dirty="0" smtClean="0">
                <a:solidFill>
                  <a:srgbClr val="009999"/>
                </a:solidFill>
              </a:rPr>
              <a:t>«обучение – воспитание»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43050"/>
            <a:ext cx="4038600" cy="5132337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ru-RU" b="1" dirty="0" smtClean="0">
                <a:latin typeface="Tahoma" pitchFamily="34" charset="0"/>
              </a:rPr>
              <a:t>Обучение всегда воспитывает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ru-RU" b="1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ru-RU" b="1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ru-RU" b="1" dirty="0" smtClean="0">
                <a:latin typeface="Tahoma" pitchFamily="34" charset="0"/>
              </a:rPr>
              <a:t>Воспитать человека, не обучая, невозможно!</a:t>
            </a:r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28775"/>
            <a:ext cx="4038600" cy="5229225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400" b="1" dirty="0" smtClean="0">
                <a:latin typeface="Tahoma" pitchFamily="34" charset="0"/>
              </a:rPr>
              <a:t>В обучении преобладают ЗУН,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ru-RU" sz="2400" b="1" dirty="0" smtClean="0">
                <a:latin typeface="Tahoma" pitchFamily="34" charset="0"/>
              </a:rPr>
              <a:t>    в воспитании – убеждения, нормы, правила, идеалы, ценностные ориентации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400" b="1" dirty="0" smtClean="0">
                <a:latin typeface="Tahoma" pitchFamily="34" charset="0"/>
              </a:rPr>
              <a:t>Обучение строго регламентировано, воспитание -  менее регламентировано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3BC0C-091B-4B7F-A6B1-7957E363B234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Рассматриваемые вопросы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dirty="0" smtClean="0">
                <a:solidFill>
                  <a:schemeClr val="hlink"/>
                </a:solidFill>
              </a:rPr>
              <a:t>Особенности управления процессами</a:t>
            </a:r>
          </a:p>
          <a:p>
            <a:pPr eaLnBrk="1" hangingPunct="1"/>
            <a:r>
              <a:rPr lang="ru-RU" dirty="0" smtClean="0"/>
              <a:t>Образовательный процесс как системный объект управления</a:t>
            </a:r>
          </a:p>
          <a:p>
            <a:pPr eaLnBrk="1" hangingPunct="1"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67DACF-6BB7-4B61-A430-66CAC6DFA56E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57232"/>
            <a:ext cx="8229600" cy="9286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009999"/>
                </a:solidFill>
              </a:rPr>
              <a:t>Отношение </a:t>
            </a:r>
            <a:br>
              <a:rPr lang="ru-RU" sz="3600" b="1" dirty="0" smtClean="0">
                <a:solidFill>
                  <a:srgbClr val="009999"/>
                </a:solidFill>
              </a:rPr>
            </a:br>
            <a:r>
              <a:rPr lang="ru-RU" sz="3600" dirty="0" smtClean="0">
                <a:solidFill>
                  <a:srgbClr val="009999"/>
                </a:solidFill>
              </a:rPr>
              <a:t>«обучение  - развитие»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43116"/>
            <a:ext cx="4038600" cy="4632271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ru-RU" b="1" dirty="0" smtClean="0">
                <a:latin typeface="Tahoma" pitchFamily="34" charset="0"/>
              </a:rPr>
              <a:t>Обучение ведет за собой развитие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dirty="0" smtClean="0">
                <a:latin typeface="Tahoma" pitchFamily="34" charset="0"/>
              </a:rPr>
              <a:t>Развитие обучающихся выступает условием эффективности   процесса обучения</a:t>
            </a:r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ru-RU" b="1" dirty="0" smtClean="0">
                <a:latin typeface="Tahoma" pitchFamily="34" charset="0"/>
              </a:rPr>
              <a:t>Развивает только специально организованное обучение</a:t>
            </a:r>
          </a:p>
          <a:p>
            <a:pPr eaLnBrk="1" hangingPunct="1">
              <a:buClr>
                <a:schemeClr val="tx1"/>
              </a:buClr>
            </a:pPr>
            <a:r>
              <a:rPr lang="ru-RU" b="1" dirty="0" smtClean="0">
                <a:latin typeface="Tahoma" pitchFamily="34" charset="0"/>
              </a:rPr>
              <a:t>Развитие личности возможно  не только в учебной деятельности</a:t>
            </a:r>
          </a:p>
          <a:p>
            <a:pPr eaLnBrk="1" hangingPunct="1">
              <a:buClr>
                <a:schemeClr val="tx1"/>
              </a:buClr>
            </a:pPr>
            <a:endParaRPr lang="ru-RU" b="1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BA2738-D9C2-48BF-9039-AF923214B028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009999"/>
                </a:solidFill>
              </a:rPr>
              <a:t>Отношение </a:t>
            </a:r>
            <a:br>
              <a:rPr lang="ru-RU" sz="3600" b="1" smtClean="0">
                <a:solidFill>
                  <a:srgbClr val="009999"/>
                </a:solidFill>
              </a:rPr>
            </a:br>
            <a:r>
              <a:rPr lang="ru-RU" sz="3600" smtClean="0">
                <a:solidFill>
                  <a:srgbClr val="009999"/>
                </a:solidFill>
              </a:rPr>
              <a:t>«воспитание – развитие»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85992"/>
            <a:ext cx="4038600" cy="4572008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defRPr/>
            </a:pPr>
            <a:r>
              <a:rPr lang="ru-RU" sz="2400" b="1" dirty="0" smtClean="0">
                <a:latin typeface="Tahoma" pitchFamily="34" charset="0"/>
              </a:rPr>
              <a:t>Воспитание есть развитие в интересах человека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ru-RU" sz="2400" b="1" dirty="0" smtClean="0">
              <a:latin typeface="Tahoma" pitchFamily="34" charset="0"/>
            </a:endParaRPr>
          </a:p>
          <a:p>
            <a:pPr eaLnBrk="1" hangingPunct="1">
              <a:buClr>
                <a:schemeClr val="tx1"/>
              </a:buClr>
              <a:defRPr/>
            </a:pPr>
            <a:r>
              <a:rPr lang="ru-RU" sz="2400" b="1" dirty="0" smtClean="0">
                <a:latin typeface="Tahoma" pitchFamily="34" charset="0"/>
              </a:rPr>
              <a:t>Как личность человек формируется в социальной системе  целенаправленным и продуманным воспитанием</a:t>
            </a:r>
          </a:p>
        </p:txBody>
      </p:sp>
      <p:sp>
        <p:nvSpPr>
          <p:cNvPr id="33797" name="Rectangle 4"/>
          <p:cNvSpPr>
            <a:spLocks noGrp="1" noChangeArrowheads="1"/>
          </p:cNvSpPr>
          <p:nvPr>
            <p:ph type="body" sz="half" idx="2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ru-RU" sz="2400" b="1" smtClean="0">
                <a:latin typeface="Tahoma" pitchFamily="34" charset="0"/>
              </a:rPr>
              <a:t>Воспитание – целенаправленное создание условий , при которых происходит развитие человека</a:t>
            </a:r>
          </a:p>
          <a:p>
            <a:pPr eaLnBrk="1" hangingPunct="1">
              <a:buClr>
                <a:schemeClr val="tx1"/>
              </a:buClr>
            </a:pPr>
            <a:r>
              <a:rPr lang="ru-RU" sz="2400" b="1" smtClean="0">
                <a:latin typeface="Tahoma" pitchFamily="34" charset="0"/>
              </a:rPr>
              <a:t>Развитие – процесс количественных и качественных изменений в организме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291D1E-1E85-4ACA-9273-0BD44B10AC76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42918"/>
            <a:ext cx="8229600" cy="10001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Отношение компонентов образовательного процесса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i="1" dirty="0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  <a:r>
              <a:rPr lang="ru-RU" b="1" i="1" dirty="0" smtClean="0">
                <a:solidFill>
                  <a:schemeClr val="hlink"/>
                </a:solidFill>
                <a:latin typeface="Tahoma" pitchFamily="34" charset="0"/>
              </a:rPr>
              <a:t>Диалектика отношения компонентов:</a:t>
            </a:r>
          </a:p>
          <a:p>
            <a:pPr eaLnBrk="1" hangingPunct="1">
              <a:buClr>
                <a:schemeClr val="tx1"/>
              </a:buClr>
            </a:pPr>
            <a:r>
              <a:rPr lang="ru-RU" b="1" dirty="0" smtClean="0">
                <a:latin typeface="Tahoma" pitchFamily="34" charset="0"/>
              </a:rPr>
              <a:t>единство и самостоятельность  обучения -  воспитания – развития</a:t>
            </a:r>
          </a:p>
          <a:p>
            <a:pPr eaLnBrk="1" hangingPunct="1">
              <a:buClr>
                <a:schemeClr val="tx1"/>
              </a:buClr>
            </a:pPr>
            <a:r>
              <a:rPr lang="ru-RU" b="1" dirty="0" smtClean="0">
                <a:latin typeface="Tahoma" pitchFamily="34" charset="0"/>
              </a:rPr>
              <a:t>целостность и соподчиненность обучения -  воспитания – развития</a:t>
            </a:r>
          </a:p>
          <a:p>
            <a:pPr eaLnBrk="1" hangingPunct="1">
              <a:buClr>
                <a:schemeClr val="tx1"/>
              </a:buClr>
            </a:pPr>
            <a:r>
              <a:rPr lang="ru-RU" b="1" dirty="0" smtClean="0">
                <a:latin typeface="Tahoma" pitchFamily="34" charset="0"/>
              </a:rPr>
              <a:t>наличие общего и сохранение специфики</a:t>
            </a:r>
          </a:p>
          <a:p>
            <a:pPr eaLnBrk="1" hangingPunct="1">
              <a:buNone/>
            </a:pPr>
            <a:endParaRPr lang="ru-RU" dirty="0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23007E-D284-4740-98A2-20DB5B849A7E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Образовательный процесс</a:t>
            </a:r>
            <a:endParaRPr lang="ru-RU" sz="3600" b="1" i="1" smtClean="0">
              <a:solidFill>
                <a:schemeClr val="hlink"/>
              </a:solidFill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smtClean="0">
                <a:solidFill>
                  <a:schemeClr val="hlink"/>
                </a:solidFill>
                <a:latin typeface="Tahoma" pitchFamily="34" charset="0"/>
              </a:rPr>
              <a:t>деятельностный аспект:</a:t>
            </a:r>
            <a:r>
              <a:rPr lang="ru-RU" sz="2800" b="1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buClr>
                <a:srgbClr val="66FF33"/>
              </a:buClr>
              <a:buFontTx/>
              <a:buNone/>
            </a:pPr>
            <a:r>
              <a:rPr lang="ru-RU" sz="2800" b="1" smtClean="0"/>
              <a:t>    </a:t>
            </a:r>
            <a:r>
              <a:rPr lang="ru-RU" sz="2800" b="1" smtClean="0">
                <a:latin typeface="Tahoma" pitchFamily="34" charset="0"/>
              </a:rPr>
              <a:t>Образовательный процесс имеет </a:t>
            </a:r>
            <a:r>
              <a:rPr lang="ru-RU" sz="2800" b="1" smtClean="0">
                <a:solidFill>
                  <a:schemeClr val="hlink"/>
                </a:solidFill>
                <a:latin typeface="Tahoma" pitchFamily="34" charset="0"/>
              </a:rPr>
              <a:t>целевые, содержательные, организационные, технологические,</a:t>
            </a:r>
            <a:r>
              <a:rPr lang="ru-RU" sz="2800" b="1" smtClean="0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ru-RU" sz="2800" b="1" smtClean="0">
                <a:latin typeface="Tahoma" pitchFamily="34" charset="0"/>
              </a:rPr>
              <a:t>временные и иные характеристики, каждая из которых представляет собой описание структурных элементов общей образовательной системы</a:t>
            </a:r>
          </a:p>
          <a:p>
            <a:pPr eaLnBrk="1" hangingPunct="1">
              <a:buFontTx/>
              <a:buNone/>
            </a:pPr>
            <a:r>
              <a:rPr lang="ru-RU" sz="2800" b="1" i="1" smtClean="0">
                <a:solidFill>
                  <a:srgbClr val="66FF33"/>
                </a:solidFill>
                <a:latin typeface="Tahoma" pitchFamily="34" charset="0"/>
              </a:rPr>
              <a:t>                                        </a:t>
            </a:r>
            <a:r>
              <a:rPr lang="ru-RU" sz="2800" b="1" i="1" smtClean="0">
                <a:solidFill>
                  <a:schemeClr val="hlink"/>
                </a:solidFill>
                <a:latin typeface="Tahoma" pitchFamily="34" charset="0"/>
              </a:rPr>
              <a:t>А.В. Хуторской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29F73F-4583-4DC9-8AD5-E29CD4A07E8F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hlink"/>
                </a:solidFill>
              </a:rPr>
              <a:t>Целевой компонент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643050"/>
            <a:ext cx="8258204" cy="4931486"/>
          </a:xfrm>
          <a:solidFill>
            <a:srgbClr val="EAEAEA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ru-RU" sz="3600" b="1" dirty="0" smtClean="0">
                <a:solidFill>
                  <a:schemeClr val="hlink"/>
                </a:solidFill>
                <a:latin typeface="Tahoma" pitchFamily="34" charset="0"/>
              </a:rPr>
              <a:t>включает все многообразие целей и задач</a:t>
            </a:r>
            <a:r>
              <a:rPr lang="ru-RU" b="1" dirty="0" smtClean="0">
                <a:latin typeface="Tahoma" pitchFamily="34" charset="0"/>
              </a:rPr>
              <a:t>: </a:t>
            </a:r>
            <a:r>
              <a:rPr lang="ru-RU" sz="2800" b="1" u="sng" dirty="0" smtClean="0">
                <a:latin typeface="Tahoma" pitchFamily="34" charset="0"/>
              </a:rPr>
              <a:t>от генеральной цели</a:t>
            </a:r>
            <a:r>
              <a:rPr lang="ru-RU" sz="2800" b="1" dirty="0" smtClean="0">
                <a:latin typeface="Tahoma" pitchFamily="34" charset="0"/>
              </a:rPr>
              <a:t> </a:t>
            </a:r>
            <a:r>
              <a:rPr lang="ru-RU" sz="2800" b="1" i="1" dirty="0" smtClean="0">
                <a:latin typeface="Tahoma" pitchFamily="34" charset="0"/>
              </a:rPr>
              <a:t>всестороннего гармоничного развития личности</a:t>
            </a:r>
            <a:r>
              <a:rPr lang="ru-RU" sz="2800" b="1" dirty="0" smtClean="0">
                <a:latin typeface="Tahoma" pitchFamily="34" charset="0"/>
              </a:rPr>
              <a:t> </a:t>
            </a:r>
            <a:r>
              <a:rPr lang="ru-RU" sz="2800" b="1" u="sng" dirty="0" smtClean="0">
                <a:latin typeface="Tahoma" pitchFamily="34" charset="0"/>
              </a:rPr>
              <a:t>до конкретных задач</a:t>
            </a:r>
            <a:r>
              <a:rPr lang="ru-RU" sz="2800" b="1" dirty="0" smtClean="0">
                <a:latin typeface="Tahoma" pitchFamily="34" charset="0"/>
              </a:rPr>
              <a:t> </a:t>
            </a:r>
            <a:r>
              <a:rPr lang="ru-RU" sz="2800" b="1" i="1" dirty="0" smtClean="0">
                <a:latin typeface="Tahoma" pitchFamily="34" charset="0"/>
              </a:rPr>
              <a:t>формирования отдельных качеств личности</a:t>
            </a:r>
            <a:r>
              <a:rPr lang="ru-RU" sz="2800" b="1" dirty="0" smtClean="0">
                <a:latin typeface="Tahoma" pitchFamily="34" charset="0"/>
              </a:rPr>
              <a:t>, </a:t>
            </a:r>
            <a:r>
              <a:rPr lang="ru-RU" sz="3600" b="1" dirty="0" smtClean="0">
                <a:solidFill>
                  <a:schemeClr val="hlink"/>
                </a:solidFill>
                <a:latin typeface="Tahoma" pitchFamily="34" charset="0"/>
              </a:rPr>
              <a:t>относительно всех субъектов образования</a:t>
            </a:r>
            <a:r>
              <a:rPr lang="ru-RU" sz="2800" b="1" dirty="0" smtClean="0">
                <a:latin typeface="Tahoma" pitchFamily="34" charset="0"/>
              </a:rPr>
              <a:t> (обучающих, обучающихся, родителей, образовательных учреждений, региона, государства, общества, человечества).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29A307-FC4E-42C9-90D3-5740E473FA49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hlink"/>
                </a:solidFill>
              </a:rPr>
              <a:t>Содержательный компонент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360114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ru-RU" sz="2400" b="1" dirty="0" smtClean="0">
                <a:latin typeface="Tahoma" pitchFamily="34" charset="0"/>
              </a:rPr>
              <a:t>отражает конкретное наполнение каждого элемента образовательного процесса, решающего определенную задачу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539750" y="3284538"/>
            <a:ext cx="8208963" cy="5762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latin typeface="Tahoma" pitchFamily="34" charset="0"/>
              </a:rPr>
              <a:t>Содержание образования</a:t>
            </a: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539750" y="4292600"/>
            <a:ext cx="8064500" cy="5762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Tahoma" pitchFamily="34" charset="0"/>
              </a:rPr>
              <a:t>Содержание учебной дисциплины</a:t>
            </a:r>
            <a:r>
              <a:rPr lang="ru-RU" sz="2000">
                <a:latin typeface="Tahoma" pitchFamily="34" charset="0"/>
              </a:rPr>
              <a:t> </a:t>
            </a:r>
            <a:r>
              <a:rPr lang="ru-RU" sz="2000" b="1">
                <a:latin typeface="Tahoma" pitchFamily="34" charset="0"/>
              </a:rPr>
              <a:t>(учебного предмета</a:t>
            </a:r>
            <a:r>
              <a:rPr lang="ru-RU" sz="2000">
                <a:latin typeface="Tahoma" pitchFamily="34" charset="0"/>
              </a:rPr>
              <a:t>)</a:t>
            </a:r>
          </a:p>
        </p:txBody>
      </p:sp>
      <p:sp>
        <p:nvSpPr>
          <p:cNvPr id="37895" name="Rectangle 6"/>
          <p:cNvSpPr>
            <a:spLocks noChangeArrowheads="1"/>
          </p:cNvSpPr>
          <p:nvPr/>
        </p:nvSpPr>
        <p:spPr bwMode="auto">
          <a:xfrm>
            <a:off x="539750" y="5445125"/>
            <a:ext cx="8208963" cy="5048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Tahoma" pitchFamily="34" charset="0"/>
              </a:rPr>
              <a:t>Содержание учебного материала</a:t>
            </a:r>
            <a:r>
              <a:rPr lang="ru-RU">
                <a:latin typeface="Tahoma" pitchFamily="34" charset="0"/>
              </a:rPr>
              <a:t> </a:t>
            </a:r>
          </a:p>
        </p:txBody>
      </p:sp>
      <p:sp>
        <p:nvSpPr>
          <p:cNvPr id="37896" name="Line 7"/>
          <p:cNvSpPr>
            <a:spLocks noChangeShapeType="1"/>
          </p:cNvSpPr>
          <p:nvPr/>
        </p:nvSpPr>
        <p:spPr bwMode="auto">
          <a:xfrm>
            <a:off x="4572000" y="3860800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4572000" y="4868863"/>
            <a:ext cx="0" cy="5762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E5C716-E659-4D45-8A71-C19590512D06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err="1" smtClean="0">
                <a:solidFill>
                  <a:schemeClr val="hlink"/>
                </a:solidFill>
              </a:rPr>
              <a:t>Деятельностный</a:t>
            </a:r>
            <a:r>
              <a:rPr lang="ru-RU" sz="3200" b="1" dirty="0" smtClean="0">
                <a:solidFill>
                  <a:schemeClr val="hlink"/>
                </a:solidFill>
              </a:rPr>
              <a:t> (организационно – управленческий) компонент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10063"/>
          </a:xfrm>
          <a:solidFill>
            <a:srgbClr val="EAEAEA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ru-RU" sz="2800" b="1" smtClean="0">
                <a:latin typeface="Tahoma" pitchFamily="34" charset="0"/>
              </a:rPr>
              <a:t>взаимодействие педагогов и воспитанников, их сотрудничество, система управления  по достижению заданных и возникающих целей – первый уровень 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F3E24-CD9D-4F12-9A2C-5FD674A8B523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chemeClr val="hlink"/>
                </a:solidFill>
              </a:rPr>
              <a:t>Результативный </a:t>
            </a:r>
            <a:br>
              <a:rPr lang="ru-RU" sz="3200" b="1" smtClean="0">
                <a:solidFill>
                  <a:schemeClr val="hlink"/>
                </a:solidFill>
              </a:rPr>
            </a:br>
            <a:r>
              <a:rPr lang="ru-RU" sz="3200" b="1" smtClean="0">
                <a:solidFill>
                  <a:schemeClr val="hlink"/>
                </a:solidFill>
              </a:rPr>
              <a:t>(аналитико - результативный) компонент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EAEAEA"/>
          </a:solidFill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ru-RU" b="1" smtClean="0">
                <a:latin typeface="Tahoma" pitchFamily="34" charset="0"/>
              </a:rPr>
              <a:t>отражает эффективность образовательного процесса, его протекание, характеризует изменения достигнутые  в соответствие с поставленной целью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2330DF-CC20-4C20-97A2-2870D74338D6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hlink"/>
                </a:solidFill>
              </a:rPr>
              <a:t>Образовательные результаты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040312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</a:rPr>
              <a:t>Знания</a:t>
            </a:r>
            <a:r>
              <a:rPr lang="ru-RU" sz="2400" dirty="0" smtClean="0"/>
              <a:t> – результат познавательной деятельности, отраженный в сознании субъекта в виде понятий, фактов, теорий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</a:rPr>
              <a:t>Умения</a:t>
            </a:r>
            <a:r>
              <a:rPr lang="ru-RU" sz="2400" dirty="0" smtClean="0"/>
              <a:t> – результат освоения приемов, способов действий со знаниями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</a:rPr>
              <a:t>Навыки</a:t>
            </a:r>
            <a:r>
              <a:rPr lang="ru-RU" sz="2400" b="1" dirty="0" smtClean="0"/>
              <a:t> </a:t>
            </a:r>
            <a:r>
              <a:rPr lang="ru-RU" sz="2400" dirty="0" smtClean="0"/>
              <a:t>– действия, операции, доведенные до автоматизма в результате упражнений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</a:rPr>
              <a:t>Способности</a:t>
            </a:r>
            <a:r>
              <a:rPr lang="ru-RU" sz="2400" b="1" dirty="0" smtClean="0"/>
              <a:t> </a:t>
            </a:r>
            <a:r>
              <a:rPr lang="ru-RU" sz="2400" dirty="0" smtClean="0"/>
              <a:t>– индивидуальные особенности личности, которые являются условиями выполнения деятельности</a:t>
            </a:r>
          </a:p>
          <a:p>
            <a:pPr eaLnBrk="1" hangingPunct="1">
              <a:lnSpc>
                <a:spcPct val="80000"/>
              </a:lnSpc>
              <a:buClr>
                <a:schemeClr val="hlink"/>
              </a:buClr>
            </a:pPr>
            <a:r>
              <a:rPr lang="ru-RU" sz="2400" b="1" dirty="0" smtClean="0">
                <a:solidFill>
                  <a:schemeClr val="hlink"/>
                </a:solidFill>
              </a:rPr>
              <a:t>Компетенции </a:t>
            </a:r>
            <a:r>
              <a:rPr lang="ru-RU" sz="2400" dirty="0" smtClean="0"/>
              <a:t>– совокупность взаимосвязанных качеств личности, необходимых для продуктивной деятельности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BDD2C-CFE7-4A89-8249-D976F2439646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28604"/>
            <a:ext cx="8229600" cy="100013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Отношение компонентов образовательного процесса </a:t>
            </a:r>
            <a:r>
              <a:rPr lang="ru-RU" sz="3200" b="1" i="1" dirty="0" smtClean="0">
                <a:solidFill>
                  <a:srgbClr val="FF0000"/>
                </a:solidFill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endParaRPr lang="ru-RU" sz="3200" b="1" i="1" dirty="0" smtClean="0">
              <a:solidFill>
                <a:srgbClr val="FF0000"/>
              </a:solidFill>
            </a:endParaRP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1547813" y="1700213"/>
            <a:ext cx="5545137" cy="5762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latin typeface="Tahoma" pitchFamily="34" charset="0"/>
              </a:rPr>
              <a:t>Цель</a:t>
            </a:r>
            <a:endParaRPr lang="ru-RU">
              <a:latin typeface="Garamond" pitchFamily="18" charset="0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55650" y="4724400"/>
            <a:ext cx="1944688" cy="865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Tahoma" pitchFamily="34" charset="0"/>
              </a:rPr>
              <a:t>обучающий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3059113" y="2565400"/>
            <a:ext cx="2376487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2400" b="1">
              <a:solidFill>
                <a:schemeClr val="bg1"/>
              </a:solidFill>
            </a:endParaRPr>
          </a:p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Содержание </a:t>
            </a:r>
          </a:p>
          <a:p>
            <a:pPr algn="ctr" eaLnBrk="0" hangingPunct="0"/>
            <a:r>
              <a:rPr lang="ru-RU" sz="2400" b="1">
                <a:solidFill>
                  <a:schemeClr val="bg1"/>
                </a:solidFill>
              </a:rPr>
              <a:t>образования</a:t>
            </a:r>
            <a:r>
              <a:rPr lang="ru-RU" b="1">
                <a:solidFill>
                  <a:schemeClr val="bg1"/>
                </a:solidFill>
              </a:rPr>
              <a:t> </a:t>
            </a:r>
          </a:p>
          <a:p>
            <a:pPr algn="ctr"/>
            <a:endParaRPr lang="ru-RU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5940425" y="4797425"/>
            <a:ext cx="2232025" cy="9350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обучающийся</a:t>
            </a:r>
            <a:endParaRPr lang="ru-RU" sz="24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1979613" y="5949950"/>
            <a:ext cx="4752975" cy="5048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latin typeface="Tahoma" pitchFamily="34" charset="0"/>
              </a:rPr>
              <a:t>результаты</a:t>
            </a:r>
          </a:p>
        </p:txBody>
      </p:sp>
      <p:sp>
        <p:nvSpPr>
          <p:cNvPr id="41993" name="Oval 8"/>
          <p:cNvSpPr>
            <a:spLocks noChangeArrowheads="1"/>
          </p:cNvSpPr>
          <p:nvPr/>
        </p:nvSpPr>
        <p:spPr bwMode="auto">
          <a:xfrm>
            <a:off x="2627313" y="3644900"/>
            <a:ext cx="3529012" cy="10795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i="1">
                <a:solidFill>
                  <a:schemeClr val="bg1"/>
                </a:solidFill>
                <a:latin typeface="Tahoma" pitchFamily="34" charset="0"/>
              </a:rPr>
              <a:t>Методы, формы, средства,</a:t>
            </a:r>
          </a:p>
          <a:p>
            <a:pPr algn="ctr"/>
            <a:r>
              <a:rPr lang="ru-RU" sz="2000" i="1">
                <a:solidFill>
                  <a:schemeClr val="bg1"/>
                </a:solidFill>
                <a:latin typeface="Tahoma" pitchFamily="34" charset="0"/>
              </a:rPr>
              <a:t>технологии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4211638" y="2276475"/>
            <a:ext cx="0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 flipV="1">
            <a:off x="1692275" y="2852738"/>
            <a:ext cx="1366838" cy="18716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2700338" y="5229225"/>
            <a:ext cx="32400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997" name="Line 12"/>
          <p:cNvSpPr>
            <a:spLocks noChangeShapeType="1"/>
          </p:cNvSpPr>
          <p:nvPr/>
        </p:nvSpPr>
        <p:spPr bwMode="auto">
          <a:xfrm>
            <a:off x="4356100" y="5229225"/>
            <a:ext cx="0" cy="719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 flipH="1" flipV="1">
            <a:off x="5435600" y="2852738"/>
            <a:ext cx="2016125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Основные понятия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715436" cy="5217238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hlink"/>
                </a:solidFill>
              </a:rPr>
              <a:t>Управление </a:t>
            </a:r>
            <a:r>
              <a:rPr lang="ru-RU" sz="2800" b="1" dirty="0" smtClean="0"/>
              <a:t>- </a:t>
            </a:r>
            <a:r>
              <a:rPr lang="ru-RU" sz="2400" b="1" dirty="0" smtClean="0"/>
              <a:t>деятельность</a:t>
            </a:r>
            <a:r>
              <a:rPr lang="ru-RU" sz="2400" dirty="0" smtClean="0"/>
              <a:t>, направленная на выработку решений, организацию, контроль, регулирование объекта управления в соответствии с заданной целью, анализ и подведение итогов на основе достоверной информации</a:t>
            </a:r>
            <a:r>
              <a:rPr lang="ru-RU" sz="2800" dirty="0" smtClean="0"/>
              <a:t> </a:t>
            </a:r>
          </a:p>
          <a:p>
            <a:pPr eaLnBrk="1" hangingPunct="1"/>
            <a:r>
              <a:rPr lang="ru-RU" b="1" dirty="0" smtClean="0">
                <a:solidFill>
                  <a:schemeClr val="hlink"/>
                </a:solidFill>
              </a:rPr>
              <a:t>Управление </a:t>
            </a:r>
            <a:r>
              <a:rPr lang="ru-RU" sz="2800" dirty="0" smtClean="0"/>
              <a:t>-  </a:t>
            </a:r>
            <a:r>
              <a:rPr lang="ru-RU" sz="2400" dirty="0" smtClean="0"/>
              <a:t>обобщенное целенаправленное </a:t>
            </a:r>
            <a:r>
              <a:rPr lang="ru-RU" sz="2400" b="1" dirty="0" smtClean="0"/>
              <a:t>воздействие на объект</a:t>
            </a:r>
            <a:r>
              <a:rPr lang="ru-RU" sz="2400" dirty="0" smtClean="0"/>
              <a:t>, осуществляемое разнообразными способами</a:t>
            </a:r>
            <a:endParaRPr lang="ru-RU" sz="2800" dirty="0" smtClean="0"/>
          </a:p>
        </p:txBody>
      </p:sp>
      <p:sp>
        <p:nvSpPr>
          <p:cNvPr id="51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5B132-2194-4C8A-9AB2-C2B139B3FA0F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419475" y="5084763"/>
            <a:ext cx="1584325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ОБЪЕКТ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3635375" y="4581525"/>
            <a:ext cx="11525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2268538" y="5157788"/>
            <a:ext cx="831850" cy="485775"/>
          </a:xfrm>
          <a:prstGeom prst="rightArrow">
            <a:avLst>
              <a:gd name="adj1" fmla="val 50000"/>
              <a:gd name="adj2" fmla="val 4281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5292725" y="5229225"/>
            <a:ext cx="976313" cy="358775"/>
          </a:xfrm>
          <a:prstGeom prst="leftArrow">
            <a:avLst>
              <a:gd name="adj1" fmla="val 50000"/>
              <a:gd name="adj2" fmla="val 6803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AutoShape 8"/>
          <p:cNvSpPr>
            <a:spLocks noChangeArrowheads="1"/>
          </p:cNvSpPr>
          <p:nvPr/>
        </p:nvSpPr>
        <p:spPr bwMode="auto">
          <a:xfrm>
            <a:off x="3995738" y="5805488"/>
            <a:ext cx="504825" cy="5048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6300788" y="5157788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трансформация связей </a:t>
            </a:r>
          </a:p>
          <a:p>
            <a:r>
              <a:rPr lang="ru-RU"/>
              <a:t>в системе 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4695825" y="5969000"/>
            <a:ext cx="3184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введение новых элементов </a:t>
            </a:r>
          </a:p>
          <a:p>
            <a:r>
              <a:rPr lang="ru-RU"/>
              <a:t>или действий 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4716463" y="4581525"/>
            <a:ext cx="395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коррекция алгоритмов управления </a:t>
            </a: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250825" y="5084763"/>
            <a:ext cx="191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варьированием </a:t>
            </a:r>
          </a:p>
          <a:p>
            <a:r>
              <a:rPr lang="ru-RU"/>
              <a:t>параметров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42A9D3-F40E-40AB-B95F-456A3CDA95F8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  <a:latin typeface="Tahoma" pitchFamily="34" charset="0"/>
              </a:rPr>
              <a:t>Виды связей в образовательном  процессе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b="1" i="1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  <a:r>
              <a:rPr lang="ru-RU" b="1" i="1" smtClean="0">
                <a:solidFill>
                  <a:schemeClr val="hlink"/>
                </a:solidFill>
                <a:latin typeface="Tahoma" pitchFamily="34" charset="0"/>
              </a:rPr>
              <a:t>Целостность образовательного процесса обусловлена связями, которые возникают между компонентами: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Содержательно - информационные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Организационно - деятельностные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Коммуникативные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Управления и самоуправления</a:t>
            </a:r>
            <a:r>
              <a:rPr lang="ru-RU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CFAEE5-4B4E-4C6B-BF90-D285AA24081F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/>
            </a:r>
            <a:br>
              <a:rPr lang="ru-RU" sz="3600" b="1" smtClean="0">
                <a:solidFill>
                  <a:srgbClr val="FF0000"/>
                </a:solidFill>
              </a:rPr>
            </a:br>
            <a:r>
              <a:rPr lang="ru-RU" sz="3600" b="1" smtClean="0">
                <a:solidFill>
                  <a:srgbClr val="FF0000"/>
                </a:solidFill>
              </a:rPr>
              <a:t>Образовательный процесс как динамическое явление</a:t>
            </a:r>
            <a:r>
              <a:rPr lang="ru-RU" sz="4000" b="1" smtClean="0">
                <a:solidFill>
                  <a:srgbClr val="FF0000"/>
                </a:solidFill>
              </a:rPr>
              <a:t/>
            </a:r>
            <a:br>
              <a:rPr lang="ru-RU" sz="4000" b="1" smtClean="0">
                <a:solidFill>
                  <a:srgbClr val="FF0000"/>
                </a:solidFill>
              </a:rPr>
            </a:br>
            <a:endParaRPr lang="ru-RU" sz="4000" b="1" smtClean="0">
              <a:solidFill>
                <a:srgbClr val="FF0000"/>
              </a:solidFill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b="1" i="1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  <a:r>
              <a:rPr lang="ru-RU" sz="2800" b="1" i="1" smtClean="0">
                <a:solidFill>
                  <a:schemeClr val="hlink"/>
                </a:solidFill>
                <a:latin typeface="Tahoma" pitchFamily="34" charset="0"/>
              </a:rPr>
              <a:t>Целостность образовательного процесса проявляется в наличии этапов как последовательности развития процесса: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Подготовительный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Основной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ru-RU" b="1" smtClean="0">
                <a:latin typeface="Tahoma" pitchFamily="34" charset="0"/>
              </a:rPr>
              <a:t>Заключительный</a:t>
            </a:r>
          </a:p>
          <a:p>
            <a:pPr eaLnBrk="1" hangingPunct="1">
              <a:buFontTx/>
              <a:buNone/>
              <a:defRPr/>
            </a:pPr>
            <a:r>
              <a:rPr lang="ru-RU" sz="2800" b="1" i="1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  <a:r>
              <a:rPr lang="ru-RU" sz="2800" b="1" i="1" smtClean="0">
                <a:solidFill>
                  <a:schemeClr val="bg1"/>
                </a:solidFill>
                <a:latin typeface="Tahoma" pitchFamily="34" charset="0"/>
              </a:rPr>
              <a:t>Все педагогические процессы имеют циклический характер!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BD8B5-29ED-4976-9894-E24F8E222313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chemeClr val="hlink"/>
                </a:solidFill>
              </a:rPr>
              <a:t>Подготовительный этап</a:t>
            </a:r>
            <a:br>
              <a:rPr lang="ru-RU" sz="4000" b="1" smtClean="0">
                <a:solidFill>
                  <a:schemeClr val="hlink"/>
                </a:solidFill>
              </a:rPr>
            </a:br>
            <a:endParaRPr lang="ru-RU" sz="4000" b="1" smtClean="0">
              <a:solidFill>
                <a:schemeClr val="hlink"/>
              </a:solidFill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674938" cy="4525963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b="1" i="1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</a:p>
          <a:p>
            <a:pPr eaLnBrk="1" hangingPunct="1">
              <a:buFontTx/>
              <a:buNone/>
              <a:defRPr/>
            </a:pPr>
            <a:r>
              <a:rPr lang="ru-RU" sz="4000" b="1" smtClean="0">
                <a:solidFill>
                  <a:schemeClr val="hlink"/>
                </a:solidFill>
                <a:latin typeface="Tahoma" pitchFamily="34" charset="0"/>
              </a:rPr>
              <a:t>цель:</a:t>
            </a:r>
            <a:endParaRPr lang="ru-RU" sz="3600" b="1" i="1" smtClean="0">
              <a:solidFill>
                <a:schemeClr val="hlink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  <a:defRPr/>
            </a:pPr>
            <a:endParaRPr lang="ru-RU" sz="4000" b="1" smtClean="0">
              <a:solidFill>
                <a:schemeClr val="hlink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ru-RU" b="1" smtClean="0">
                <a:latin typeface="Tahoma" pitchFamily="34" charset="0"/>
              </a:rPr>
              <a:t>организация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48038" y="1628775"/>
            <a:ext cx="5338762" cy="4525963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200" b="1" i="1" smtClean="0">
                <a:solidFill>
                  <a:schemeClr val="hlink"/>
                </a:solidFill>
                <a:latin typeface="Tahoma" pitchFamily="34" charset="0"/>
              </a:rPr>
              <a:t>задачи: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целеполагание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диагностика условий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прогнозирование хода достижений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проектирование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F5DFB9-BF35-48E1-B4D7-B3FE6814D5F2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71480"/>
            <a:ext cx="8229600" cy="83187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chemeClr val="hlink"/>
                </a:solidFill>
              </a:rPr>
              <a:t>Основной этап</a:t>
            </a:r>
            <a:br>
              <a:rPr lang="ru-RU" sz="4000" b="1" dirty="0" smtClean="0">
                <a:solidFill>
                  <a:schemeClr val="hlink"/>
                </a:solidFill>
              </a:rPr>
            </a:br>
            <a:endParaRPr lang="ru-RU" sz="4000" b="1" dirty="0" smtClean="0">
              <a:solidFill>
                <a:schemeClr val="hlink"/>
              </a:solidFill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674938" cy="4525963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1800" b="1" i="1" smtClean="0">
                <a:solidFill>
                  <a:srgbClr val="66FF33"/>
                </a:solidFill>
                <a:latin typeface="New Century Schoolbook" pitchFamily="18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b="1" i="1" smtClean="0">
              <a:solidFill>
                <a:srgbClr val="66FF33"/>
              </a:solidFill>
              <a:latin typeface="New Century Schoolbook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b="1" smtClean="0">
                <a:solidFill>
                  <a:schemeClr val="hlink"/>
                </a:solidFill>
                <a:latin typeface="Tahoma" pitchFamily="34" charset="0"/>
              </a:rPr>
              <a:t>цель: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b="1" smtClean="0">
                <a:latin typeface="Tahoma" pitchFamily="34" charset="0"/>
              </a:rPr>
              <a:t>осуществление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48038" y="1628775"/>
            <a:ext cx="5338762" cy="4525963"/>
          </a:xfrm>
          <a:solidFill>
            <a:srgbClr val="EAEAEA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smtClean="0">
                <a:solidFill>
                  <a:srgbClr val="000066"/>
                </a:solidFill>
                <a:latin typeface="New Century Schoolbook" pitchFamily="18" charset="0"/>
              </a:rPr>
              <a:t> </a:t>
            </a:r>
            <a:r>
              <a:rPr lang="ru-RU" b="1" i="1" smtClean="0">
                <a:solidFill>
                  <a:schemeClr val="hlink"/>
                </a:solidFill>
                <a:latin typeface="Tahoma" pitchFamily="34" charset="0"/>
              </a:rPr>
              <a:t>задачи: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постановка и разъяснение целей, задач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организация взаимодействия субъектов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использование намеченных средств, форм, методов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создание благоприятных условий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стимулирование деятельности субъектов образовательного процесса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организация обратной связи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ru-RU" sz="2000" b="1" i="1" smtClean="0">
                <a:latin typeface="Tahoma" pitchFamily="34" charset="0"/>
              </a:rPr>
              <a:t>обеспечение связи с другими процессами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9C82D3-9274-4E36-8B27-457CDF3C217A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chemeClr val="hlink"/>
                </a:solidFill>
              </a:rPr>
              <a:t>Заключительный этап</a:t>
            </a:r>
            <a:br>
              <a:rPr lang="ru-RU" sz="4000" b="1" smtClean="0">
                <a:solidFill>
                  <a:schemeClr val="hlink"/>
                </a:solidFill>
              </a:rPr>
            </a:br>
            <a:endParaRPr lang="ru-RU" sz="4000" b="1" smtClean="0">
              <a:solidFill>
                <a:schemeClr val="hlink"/>
              </a:solidFill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674938" cy="4525963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400" b="1" i="1" smtClean="0">
                <a:solidFill>
                  <a:srgbClr val="66FF33"/>
                </a:solidFill>
                <a:latin typeface="Tahoma" pitchFamily="34" charset="0"/>
              </a:rPr>
              <a:t>   </a:t>
            </a:r>
          </a:p>
          <a:p>
            <a:pPr eaLnBrk="1" hangingPunct="1">
              <a:buFontTx/>
              <a:buNone/>
              <a:defRPr/>
            </a:pPr>
            <a:endParaRPr lang="ru-RU" sz="3600" b="1" i="1" smtClean="0">
              <a:solidFill>
                <a:srgbClr val="66FF33"/>
              </a:solidFill>
              <a:latin typeface="Tahoma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ru-RU" sz="4000" b="1" smtClean="0">
                <a:solidFill>
                  <a:schemeClr val="hlink"/>
                </a:solidFill>
                <a:latin typeface="Tahoma" pitchFamily="34" charset="0"/>
              </a:rPr>
              <a:t>цель:</a:t>
            </a:r>
          </a:p>
          <a:p>
            <a:pPr eaLnBrk="1" hangingPunct="1">
              <a:buFontTx/>
              <a:buNone/>
              <a:defRPr/>
            </a:pPr>
            <a:r>
              <a:rPr lang="ru-RU" sz="3600" b="1" smtClean="0">
                <a:latin typeface="Tahoma" pitchFamily="34" charset="0"/>
              </a:rPr>
              <a:t>анализ</a:t>
            </a:r>
          </a:p>
        </p:txBody>
      </p:sp>
      <p:sp>
        <p:nvSpPr>
          <p:cNvPr id="471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348038" y="1628775"/>
            <a:ext cx="5338762" cy="4525963"/>
          </a:xfrm>
          <a:solidFill>
            <a:srgbClr val="EAEAEA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200" b="1" i="1" smtClean="0">
                <a:solidFill>
                  <a:schemeClr val="hlink"/>
                </a:solidFill>
                <a:latin typeface="Tahoma" pitchFamily="34" charset="0"/>
              </a:rPr>
              <a:t>задачи: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выявление возникших отклонений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вычленение ошибок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выявление причин отклонений, ошибок</a:t>
            </a:r>
          </a:p>
          <a:p>
            <a:pPr eaLnBrk="1" hangingPunct="1">
              <a:buClr>
                <a:schemeClr val="tx1"/>
              </a:buClr>
            </a:pPr>
            <a:r>
              <a:rPr lang="ru-RU" b="1" i="1" smtClean="0">
                <a:latin typeface="Tahoma" pitchFamily="34" charset="0"/>
              </a:rPr>
              <a:t>проектирование мер по устранению отклонений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F6C34E-A7E9-4B67-B70A-A781D9BD736E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динамики образовательного процесса: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684213" y="3214685"/>
            <a:ext cx="2447925" cy="193899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величина всех последующих изменений ОП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3348038" y="3716338"/>
            <a:ext cx="1728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ahoma" pitchFamily="34" charset="0"/>
              </a:rPr>
              <a:t>зависит от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5148263" y="3429000"/>
            <a:ext cx="36004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ahoma" pitchFamily="34" charset="0"/>
              </a:rPr>
              <a:t>величины предшествующих изменений</a:t>
            </a:r>
            <a:r>
              <a:rPr lang="en-US" sz="2800" b="1">
                <a:latin typeface="Tahoma" pitchFamily="34" charset="0"/>
              </a:rPr>
              <a:t> </a:t>
            </a:r>
            <a:r>
              <a:rPr lang="ru-RU" sz="2800" b="1">
                <a:latin typeface="Tahoma" pitchFamily="34" charset="0"/>
              </a:rPr>
              <a:t> ОП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908FC-0949-4D94-940F-CAE9D6925A65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785926"/>
            <a:ext cx="8329642" cy="478861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развития личности в  образовательном процессе: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11188" y="3284538"/>
            <a:ext cx="2232025" cy="156966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темп, уровень развития личности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3132138" y="3500438"/>
            <a:ext cx="17287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ahoma" pitchFamily="34" charset="0"/>
              </a:rPr>
              <a:t>зависят от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5435600" y="2636838"/>
            <a:ext cx="32766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000" b="1">
                <a:latin typeface="Tahoma" pitchFamily="34" charset="0"/>
              </a:rPr>
              <a:t> наследственности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b="1">
                <a:latin typeface="Tahoma" pitchFamily="34" charset="0"/>
              </a:rPr>
              <a:t> образовательной среды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b="1">
                <a:latin typeface="Tahoma" pitchFamily="34" charset="0"/>
              </a:rPr>
              <a:t> способов включения в деятельность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b="1">
                <a:latin typeface="Tahoma" pitchFamily="34" charset="0"/>
              </a:rPr>
              <a:t> средств педагогического воздействия</a:t>
            </a:r>
          </a:p>
        </p:txBody>
      </p:sp>
      <p:sp>
        <p:nvSpPr>
          <p:cNvPr id="49159" name="AutoShape 7"/>
          <p:cNvSpPr>
            <a:spLocks/>
          </p:cNvSpPr>
          <p:nvPr/>
        </p:nvSpPr>
        <p:spPr bwMode="auto">
          <a:xfrm>
            <a:off x="4859338" y="2924175"/>
            <a:ext cx="360362" cy="2522538"/>
          </a:xfrm>
          <a:prstGeom prst="lef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0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1000132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BC3141-D607-49E1-86FF-EEAD74191348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50"/>
            <a:ext cx="8229600" cy="500066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единства  чувственного, логического, практики  в образовательном процессе: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00034" y="4292600"/>
            <a:ext cx="3000396" cy="110799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Эффективность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 ОП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563938" y="4221163"/>
            <a:ext cx="18716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зависит от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867400" y="2924175"/>
            <a:ext cx="309721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интенсивности чувственного восприятия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логического осмысления воспринятого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практического применения воспринятого</a:t>
            </a:r>
          </a:p>
        </p:txBody>
      </p:sp>
      <p:sp>
        <p:nvSpPr>
          <p:cNvPr id="50183" name="AutoShape 7"/>
          <p:cNvSpPr>
            <a:spLocks/>
          </p:cNvSpPr>
          <p:nvPr/>
        </p:nvSpPr>
        <p:spPr bwMode="auto">
          <a:xfrm>
            <a:off x="5508625" y="3213100"/>
            <a:ext cx="358775" cy="3168650"/>
          </a:xfrm>
          <a:prstGeom prst="leftBrace">
            <a:avLst>
              <a:gd name="adj1" fmla="val 73599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4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928694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E6E185-F574-4854-B020-20DA0E77A16D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единства  внешней (педагогической) и внутренней (познавательной) деятельности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28596" y="3571876"/>
            <a:ext cx="2879725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эффективность </a:t>
            </a:r>
          </a:p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ОП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492500" y="3500438"/>
            <a:ext cx="1871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зависит от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867400" y="2924175"/>
            <a:ext cx="3097213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качества педагогической деятельности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качества собственной деятельности обучающегося</a:t>
            </a:r>
          </a:p>
        </p:txBody>
      </p:sp>
      <p:sp>
        <p:nvSpPr>
          <p:cNvPr id="51207" name="AutoShape 7"/>
          <p:cNvSpPr>
            <a:spLocks/>
          </p:cNvSpPr>
          <p:nvPr/>
        </p:nvSpPr>
        <p:spPr bwMode="auto">
          <a:xfrm>
            <a:off x="5435600" y="3141663"/>
            <a:ext cx="360363" cy="2374900"/>
          </a:xfrm>
          <a:prstGeom prst="leftBrace">
            <a:avLst>
              <a:gd name="adj1" fmla="val 54919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8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571480"/>
            <a:ext cx="8229600" cy="1000132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9600F5-4E55-4D59-930C-9E228B07389C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2249424"/>
            <a:ext cx="8543956" cy="4325112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стимулирования: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50825" y="3429000"/>
            <a:ext cx="2879725" cy="10156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Продуктивность</a:t>
            </a:r>
          </a:p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</a:rPr>
              <a:t>ОП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76600" y="3357563"/>
            <a:ext cx="18716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latin typeface="Tahoma" pitchFamily="34" charset="0"/>
              </a:rPr>
              <a:t>зависит от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580063" y="2565400"/>
            <a:ext cx="338455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действующих мотивов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интенсивности </a:t>
            </a:r>
            <a:r>
              <a:rPr lang="ru-RU" b="1"/>
              <a:t>внешних стимулов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характера </a:t>
            </a:r>
            <a:r>
              <a:rPr lang="ru-RU" b="1"/>
              <a:t>внешних стимулов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>
                <a:latin typeface="Tahoma" pitchFamily="34" charset="0"/>
              </a:rPr>
              <a:t> своевременности </a:t>
            </a:r>
            <a:r>
              <a:rPr lang="ru-RU" b="1">
                <a:latin typeface="Tahoma" pitchFamily="34" charset="0"/>
              </a:rPr>
              <a:t>внешних стимулов</a:t>
            </a:r>
          </a:p>
        </p:txBody>
      </p:sp>
      <p:sp>
        <p:nvSpPr>
          <p:cNvPr id="52231" name="AutoShape 7"/>
          <p:cNvSpPr>
            <a:spLocks/>
          </p:cNvSpPr>
          <p:nvPr/>
        </p:nvSpPr>
        <p:spPr bwMode="auto">
          <a:xfrm>
            <a:off x="5148263" y="2781300"/>
            <a:ext cx="431800" cy="2879725"/>
          </a:xfrm>
          <a:prstGeom prst="leftBrace">
            <a:avLst>
              <a:gd name="adj1" fmla="val 5557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214446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0F5F29-3172-4CAD-91E5-38B576EE1F98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Основные понятия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hlink"/>
                </a:solidFill>
              </a:rPr>
              <a:t>Процесс</a:t>
            </a:r>
            <a:r>
              <a:rPr lang="ru-RU" smtClean="0">
                <a:solidFill>
                  <a:schemeClr val="hlink"/>
                </a:solidFill>
              </a:rPr>
              <a:t>  </a:t>
            </a:r>
            <a:r>
              <a:rPr lang="ru-RU" sz="2800" b="1" i="1" smtClean="0">
                <a:solidFill>
                  <a:schemeClr val="hlink"/>
                </a:solidFill>
              </a:rPr>
              <a:t>(лат. - движение вперед, изменение</a:t>
            </a:r>
            <a:r>
              <a:rPr lang="ru-RU" i="1" smtClean="0">
                <a:solidFill>
                  <a:schemeClr val="hlink"/>
                </a:solidFill>
              </a:rPr>
              <a:t>)</a:t>
            </a:r>
            <a:r>
              <a:rPr lang="ru-RU" smtClean="0"/>
              <a:t>  -</a:t>
            </a:r>
            <a:r>
              <a:rPr lang="ru-RU" b="1" smtClean="0"/>
              <a:t>последовательная смена </a:t>
            </a:r>
            <a:r>
              <a:rPr lang="ru-RU" smtClean="0"/>
              <a:t>моментов развития явления, его перехода в другое явление</a:t>
            </a:r>
          </a:p>
          <a:p>
            <a:pPr eaLnBrk="1" hangingPunct="1"/>
            <a:endParaRPr lang="ru-RU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00113" y="4437063"/>
            <a:ext cx="914400" cy="9144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М</a:t>
            </a:r>
            <a:r>
              <a:rPr lang="ru-RU"/>
              <a:t>1</a:t>
            </a: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987675" y="4437063"/>
            <a:ext cx="914400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М</a:t>
            </a:r>
            <a:r>
              <a:rPr lang="ru-RU"/>
              <a:t>2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5148263" y="4437063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М</a:t>
            </a:r>
            <a:r>
              <a:rPr lang="ru-RU"/>
              <a:t>3</a:t>
            </a: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V="1">
            <a:off x="1979613" y="48688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4067175" y="48688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300788" y="48688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432675" y="46005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…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B83E73-13EF-4046-AD8E-2FF82E0BBFB0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2844" y="1643050"/>
            <a:ext cx="8858312" cy="4931486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ru-RU" sz="2800" b="1" i="1" dirty="0" smtClean="0">
                <a:solidFill>
                  <a:schemeClr val="hlink"/>
                </a:solidFill>
                <a:latin typeface="Tahoma" pitchFamily="34" charset="0"/>
              </a:rPr>
              <a:t>Закономерность обусловленности образовательного процесса: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107950" y="3429000"/>
            <a:ext cx="2087563" cy="11874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latin typeface="Tahoma" pitchFamily="34" charset="0"/>
              </a:rPr>
              <a:t>течение, результаты ОП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2627313" y="3500438"/>
            <a:ext cx="1654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latin typeface="Tahoma" pitchFamily="34" charset="0"/>
              </a:rPr>
              <a:t>зависят от</a:t>
            </a:r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5724525" y="2636838"/>
            <a:ext cx="280828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 dirty="0">
                <a:latin typeface="Tahoma" pitchFamily="34" charset="0"/>
              </a:rPr>
              <a:t> потребностей личности и общества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 dirty="0">
                <a:latin typeface="Tahoma" pitchFamily="34" charset="0"/>
              </a:rPr>
              <a:t> возможностей общества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b="1" dirty="0">
                <a:latin typeface="Tahoma" pitchFamily="34" charset="0"/>
              </a:rPr>
              <a:t> условий протекания процесса</a:t>
            </a:r>
          </a:p>
        </p:txBody>
      </p:sp>
      <p:sp>
        <p:nvSpPr>
          <p:cNvPr id="53255" name="AutoShape 6"/>
          <p:cNvSpPr>
            <a:spLocks/>
          </p:cNvSpPr>
          <p:nvPr/>
        </p:nvSpPr>
        <p:spPr bwMode="auto">
          <a:xfrm>
            <a:off x="4787900" y="2924175"/>
            <a:ext cx="576263" cy="2881313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3256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1000132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Закономерности образовательного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Задачи ОП как объекта 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ru-RU" dirty="0" smtClean="0"/>
              <a:t>Анализ состояния, проблем и противоречий образования</a:t>
            </a:r>
          </a:p>
          <a:p>
            <a:pPr eaLnBrk="1" hangingPunct="1">
              <a:buFontTx/>
              <a:buChar char="-"/>
              <a:defRPr/>
            </a:pPr>
            <a:r>
              <a:rPr lang="ru-RU" dirty="0" smtClean="0"/>
              <a:t>Актуализация образования</a:t>
            </a:r>
          </a:p>
          <a:p>
            <a:pPr eaLnBrk="1" hangingPunct="1">
              <a:buFontTx/>
              <a:buChar char="-"/>
              <a:defRPr/>
            </a:pPr>
            <a:r>
              <a:rPr lang="ru-RU" dirty="0" smtClean="0"/>
              <a:t>Структурирование образования</a:t>
            </a:r>
          </a:p>
          <a:p>
            <a:pPr eaLnBrk="1" hangingPunct="1">
              <a:buFontTx/>
              <a:buChar char="-"/>
              <a:defRPr/>
            </a:pPr>
            <a:r>
              <a:rPr lang="ru-RU" dirty="0" smtClean="0"/>
              <a:t>Коммуникация (мотивация) </a:t>
            </a:r>
            <a:r>
              <a:rPr lang="ru-RU" dirty="0" err="1" smtClean="0"/>
              <a:t>УОП</a:t>
            </a:r>
            <a:endParaRPr lang="ru-RU" dirty="0" smtClean="0"/>
          </a:p>
          <a:p>
            <a:pPr eaLnBrk="1" hangingPunct="1">
              <a:buFontTx/>
              <a:buChar char="-"/>
              <a:defRPr/>
            </a:pPr>
            <a:r>
              <a:rPr lang="ru-RU" dirty="0" smtClean="0"/>
              <a:t>Управление качеством образования</a:t>
            </a:r>
          </a:p>
          <a:p>
            <a:pPr eaLnBrk="1" hangingPunct="1">
              <a:buFontTx/>
              <a:buChar char="-"/>
              <a:defRPr/>
            </a:pPr>
            <a:endParaRPr lang="ru-RU" dirty="0" smtClean="0"/>
          </a:p>
          <a:p>
            <a:pPr eaLnBrk="1" hangingPunct="1">
              <a:buFontTx/>
              <a:buChar char="-"/>
              <a:defRPr/>
            </a:pPr>
            <a:endParaRPr lang="ru-RU" b="1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Специфика процесса – динамика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Целей</a:t>
            </a:r>
          </a:p>
          <a:p>
            <a:pPr>
              <a:defRPr/>
            </a:pPr>
            <a:r>
              <a:rPr lang="ru-RU" dirty="0" smtClean="0"/>
              <a:t>Содержания</a:t>
            </a:r>
          </a:p>
          <a:p>
            <a:pPr>
              <a:defRPr/>
            </a:pPr>
            <a:r>
              <a:rPr lang="ru-RU" dirty="0" smtClean="0"/>
              <a:t>Организации (методик и технологий)</a:t>
            </a:r>
          </a:p>
          <a:p>
            <a:pPr>
              <a:defRPr/>
            </a:pPr>
            <a:r>
              <a:rPr lang="ru-RU" dirty="0" smtClean="0"/>
              <a:t>Кадров</a:t>
            </a:r>
          </a:p>
          <a:p>
            <a:pPr>
              <a:defRPr/>
            </a:pPr>
            <a:r>
              <a:rPr lang="ru-RU" dirty="0" smtClean="0"/>
              <a:t>Инфраструктуры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115328" cy="714380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/>
              <a:t>Управление </a:t>
            </a:r>
            <a:r>
              <a:rPr lang="ru-RU" sz="3600" b="1" dirty="0" smtClean="0">
                <a:solidFill>
                  <a:srgbClr val="C00000"/>
                </a:solidFill>
              </a:rPr>
              <a:t>целями </a:t>
            </a:r>
            <a:r>
              <a:rPr lang="ru-RU" sz="3600" b="1" dirty="0" smtClean="0"/>
              <a:t>процесса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38662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endParaRPr lang="ru-RU" sz="28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650" y="1469258"/>
          <a:ext cx="7488238" cy="4931624"/>
        </p:xfrm>
        <a:graphic>
          <a:graphicData uri="http://schemas.openxmlformats.org/drawingml/2006/table">
            <a:tbl>
              <a:tblPr/>
              <a:tblGrid>
                <a:gridCol w="3024188"/>
                <a:gridCol w="1968500"/>
                <a:gridCol w="2495550"/>
              </a:tblGrid>
              <a:tr h="5156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Структура целей процесса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Инструменты управления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Результат управления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6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Цели-нормы (законодательство, правила, образцы поведения)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Администрирование (исполнительно-распорядительная дисциплина)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Целедостижение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86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Цели- ценности (менталитет, идеология, статусы)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Мотивация (убеждение, вовлечение, отношение)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Целеполагание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1061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Традиции (культура, взаимодействие, лидерство, роли)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Проектирование (совместная деятельность, партнерство, командность)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Целеподдержание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673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Проблемы, угрозы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Исследование, диагностика, тестирование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Целеактуализация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Управление </a:t>
            </a:r>
            <a:r>
              <a:rPr lang="ru-RU" dirty="0" smtClean="0">
                <a:solidFill>
                  <a:srgbClr val="C00000"/>
                </a:solidFill>
              </a:rPr>
              <a:t>содержанием</a:t>
            </a:r>
            <a:r>
              <a:rPr lang="ru-RU" dirty="0" smtClean="0"/>
              <a:t> процесса 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85720" y="1428734"/>
          <a:ext cx="8401080" cy="5214975"/>
        </p:xfrm>
        <a:graphic>
          <a:graphicData uri="http://schemas.openxmlformats.org/drawingml/2006/table">
            <a:tbl>
              <a:tblPr/>
              <a:tblGrid>
                <a:gridCol w="2800360"/>
                <a:gridCol w="2800360"/>
                <a:gridCol w="2800360"/>
              </a:tblGrid>
              <a:tr h="1095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Структура содержания процесса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Инструменты управления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Результат управления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434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1. Информация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Поиск источников (обучение, трансляция, обмен):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ФУНКЦИОНИРОВАНИЕ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766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2. Деятельность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Методики и технологии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ТРАНСФОРМАЦИЯ (ПЕРЕХОД)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  <a:tr h="1243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3. Ценность (значимость)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Личностные, социальные, профессиональные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РАЗВИТИЕ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EDE"/>
                    </a:solidFill>
                  </a:tcPr>
                </a:tc>
              </a:tr>
              <a:tr h="865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4. Автономность,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креативность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Инновация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ИННОВАЦИОННОЕ РАЗВИТИЕ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Управление </a:t>
            </a:r>
            <a:r>
              <a:rPr lang="ru-RU" dirty="0" smtClean="0">
                <a:solidFill>
                  <a:srgbClr val="C00000"/>
                </a:solidFill>
              </a:rPr>
              <a:t>организацией</a:t>
            </a:r>
            <a:r>
              <a:rPr lang="ru-RU" dirty="0" smtClean="0"/>
              <a:t>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14281" y="1357298"/>
          <a:ext cx="8715438" cy="521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6"/>
                <a:gridCol w="2905146"/>
                <a:gridCol w="2905146"/>
              </a:tblGrid>
              <a:tr h="13858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Структура</a:t>
                      </a:r>
                      <a:r>
                        <a:rPr lang="ru-RU" sz="1800" baseline="0" dirty="0" smtClean="0"/>
                        <a:t> организации процесса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Инструменты управления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Результат</a:t>
                      </a:r>
                      <a:r>
                        <a:rPr lang="ru-RU" sz="1800" baseline="0" dirty="0" smtClean="0"/>
                        <a:t> управления</a:t>
                      </a:r>
                      <a:endParaRPr lang="ru-RU" sz="1800" dirty="0"/>
                    </a:p>
                  </a:txBody>
                  <a:tcPr marT="45710" marB="45710"/>
                </a:tc>
              </a:tr>
              <a:tr h="56201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Форма организации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Законодательство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Реализация</a:t>
                      </a:r>
                      <a:r>
                        <a:rPr lang="ru-RU" sz="1800" baseline="0" dirty="0" smtClean="0"/>
                        <a:t> стандарта</a:t>
                      </a:r>
                      <a:r>
                        <a:rPr lang="ru-RU" sz="1800" dirty="0" smtClean="0"/>
                        <a:t> </a:t>
                      </a:r>
                      <a:endParaRPr lang="ru-RU" sz="1800" dirty="0"/>
                    </a:p>
                  </a:txBody>
                  <a:tcPr marT="45710" marB="45710"/>
                </a:tc>
              </a:tr>
              <a:tr h="141360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Вид деятельности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Программное</a:t>
                      </a:r>
                      <a:r>
                        <a:rPr lang="ru-RU" sz="1800" baseline="0" dirty="0" smtClean="0"/>
                        <a:t> управление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Маркетинговая концепция (соединение потребности и возможности)</a:t>
                      </a:r>
                      <a:endParaRPr lang="ru-RU" sz="1800" dirty="0"/>
                    </a:p>
                  </a:txBody>
                  <a:tcPr marT="45710" marB="45710"/>
                </a:tc>
              </a:tr>
              <a:tr h="88349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Методика деятельности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Проектное управление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Согласование деятельности (иерархия)</a:t>
                      </a:r>
                      <a:endParaRPr lang="ru-RU" sz="1800" dirty="0"/>
                    </a:p>
                  </a:txBody>
                  <a:tcPr marT="45710" marB="45710"/>
                </a:tc>
              </a:tr>
              <a:tr h="97006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Технология деятельности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Взаимодействие, коллективная деятельность</a:t>
                      </a:r>
                      <a:endParaRPr lang="ru-RU" sz="1800" dirty="0"/>
                    </a:p>
                  </a:txBody>
                  <a:tcPr marT="45710" marB="45710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Обратная связь</a:t>
                      </a:r>
                      <a:endParaRPr lang="ru-RU" sz="1800" dirty="0"/>
                    </a:p>
                  </a:txBody>
                  <a:tcPr marT="45710" marB="45710"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Управление </a:t>
            </a:r>
            <a:r>
              <a:rPr lang="ru-RU" dirty="0" smtClean="0">
                <a:solidFill>
                  <a:srgbClr val="C00000"/>
                </a:solidFill>
              </a:rPr>
              <a:t>персоналом </a:t>
            </a:r>
            <a:r>
              <a:rPr lang="ru-RU" dirty="0" smtClean="0"/>
              <a:t>процесса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85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7285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Структура</a:t>
                      </a:r>
                      <a:r>
                        <a:rPr lang="ru-RU" sz="1800" baseline="0" dirty="0" smtClean="0"/>
                        <a:t> персонала процесса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Инструменты управления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Результат</a:t>
                      </a:r>
                      <a:r>
                        <a:rPr lang="ru-RU" sz="1800" baseline="0" dirty="0" smtClean="0"/>
                        <a:t> управления</a:t>
                      </a:r>
                      <a:endParaRPr lang="ru-RU" sz="1800" dirty="0"/>
                    </a:p>
                  </a:txBody>
                  <a:tcPr marT="45724" marB="45724"/>
                </a:tc>
              </a:tr>
              <a:tr h="77285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 Статусный состав персонала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Кадровая</a:t>
                      </a:r>
                      <a:r>
                        <a:rPr lang="ru-RU" sz="1800" baseline="0" dirty="0" smtClean="0"/>
                        <a:t> политика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Подбор</a:t>
                      </a:r>
                      <a:r>
                        <a:rPr lang="ru-RU" sz="1800" baseline="0" dirty="0" smtClean="0"/>
                        <a:t> (</a:t>
                      </a:r>
                      <a:r>
                        <a:rPr lang="ru-RU" sz="1800" baseline="0" dirty="0" err="1" smtClean="0"/>
                        <a:t>рекрутинг</a:t>
                      </a:r>
                      <a:r>
                        <a:rPr lang="ru-RU" sz="1800" baseline="0" dirty="0" smtClean="0"/>
                        <a:t>)</a:t>
                      </a:r>
                      <a:endParaRPr lang="ru-RU" sz="1800" dirty="0"/>
                    </a:p>
                  </a:txBody>
                  <a:tcPr marT="45724" marB="45724"/>
                </a:tc>
              </a:tr>
              <a:tr h="110399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Академические компетенции персонала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ПК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Заказ на ПК</a:t>
                      </a:r>
                      <a:endParaRPr lang="ru-RU" sz="1800" dirty="0"/>
                    </a:p>
                  </a:txBody>
                  <a:tcPr marT="45724" marB="45724"/>
                </a:tc>
              </a:tr>
              <a:tr h="110399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 Профессиональные</a:t>
                      </a:r>
                      <a:r>
                        <a:rPr lang="ru-RU" sz="1800" baseline="0" dirty="0" smtClean="0"/>
                        <a:t> компетенции персонала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Непрерывное образование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Формирование</a:t>
                      </a:r>
                      <a:r>
                        <a:rPr lang="ru-RU" sz="1800" baseline="0" dirty="0" smtClean="0"/>
                        <a:t> потребности</a:t>
                      </a:r>
                      <a:endParaRPr lang="ru-RU" sz="1800" dirty="0"/>
                    </a:p>
                  </a:txBody>
                  <a:tcPr marT="45724" marB="45724"/>
                </a:tc>
              </a:tr>
              <a:tr h="110408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4. Социально-личностные</a:t>
                      </a:r>
                      <a:r>
                        <a:rPr lang="ru-RU" sz="1800" baseline="0" dirty="0" smtClean="0"/>
                        <a:t> компетенции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Управление знаниями</a:t>
                      </a:r>
                      <a:endParaRPr lang="ru-RU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Транспрофессионализм</a:t>
                      </a:r>
                      <a:endParaRPr lang="ru-RU" sz="18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Управление </a:t>
            </a:r>
            <a:r>
              <a:rPr lang="ru-RU" dirty="0" smtClean="0">
                <a:solidFill>
                  <a:srgbClr val="C00000"/>
                </a:solidFill>
              </a:rPr>
              <a:t>инфраструктурой</a:t>
            </a:r>
            <a:r>
              <a:rPr lang="ru-RU" dirty="0" smtClean="0"/>
              <a:t>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Элементы инфраструктуры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Инструменты управления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r>
                        <a:rPr lang="ru-RU" baseline="0" dirty="0" smtClean="0"/>
                        <a:t> управления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Внешняя среда </a:t>
                      </a:r>
                      <a:r>
                        <a:rPr lang="ru-RU" dirty="0" err="1" smtClean="0"/>
                        <a:t>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Имидж </a:t>
                      </a:r>
                      <a:r>
                        <a:rPr lang="ru-RU" dirty="0" err="1" smtClean="0"/>
                        <a:t>УО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 Внутренне-внешняя среда </a:t>
                      </a:r>
                      <a:r>
                        <a:rPr lang="ru-RU" dirty="0" err="1" smtClean="0"/>
                        <a:t>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Собрания, совещания, конференции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Организационная культура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3. Внутренняя среда </a:t>
                      </a:r>
                      <a:r>
                        <a:rPr lang="ru-RU" dirty="0" err="1" smtClean="0"/>
                        <a:t>УО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деятельности (образовательной, воспитательной, экономической и др.)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Готовность к инновациями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 Осознание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Жалобы, предложения,</a:t>
                      </a:r>
                      <a:r>
                        <a:rPr lang="ru-RU" baseline="0" dirty="0" smtClean="0"/>
                        <a:t> позиции, сообщества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Обучающаяся</a:t>
                      </a:r>
                      <a:r>
                        <a:rPr lang="ru-RU" baseline="0" dirty="0" smtClean="0"/>
                        <a:t> организация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dirty="0" smtClean="0">
                <a:solidFill>
                  <a:srgbClr val="A50021"/>
                </a:solidFill>
                <a:latin typeface="Arial Black" pitchFamily="34" charset="0"/>
              </a:rPr>
              <a:t>Благодарю за внимание!</a:t>
            </a:r>
            <a:br>
              <a:rPr lang="ru-RU" sz="3200" dirty="0" smtClean="0">
                <a:solidFill>
                  <a:srgbClr val="A50021"/>
                </a:solidFill>
                <a:latin typeface="Arial Black" pitchFamily="34" charset="0"/>
              </a:rPr>
            </a:br>
            <a:endParaRPr lang="ru-RU" sz="3200" dirty="0"/>
          </a:p>
        </p:txBody>
      </p:sp>
      <p:pic>
        <p:nvPicPr>
          <p:cNvPr id="36867" name="Picture 2" descr="C:\Documents and Settings\Администратор\Мои документы\Мои рисунки\68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33500" y="1676400"/>
            <a:ext cx="6362700" cy="457200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6A7F6B-E388-446B-B196-DBF16C90C5F7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Управление процессом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Управление процессом в системе менеджмента означает </a:t>
            </a:r>
            <a:r>
              <a:rPr lang="ru-RU" b="1" smtClean="0"/>
              <a:t>воздействие на процесс</a:t>
            </a:r>
            <a:r>
              <a:rPr lang="ru-RU" smtClean="0"/>
              <a:t> (а не на его результат!) для достижения им определенных целей (результатов).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Без управления процесс "сам" не придет к цели. </a:t>
            </a:r>
            <a:r>
              <a:rPr lang="ru-RU" b="1" smtClean="0"/>
              <a:t>Любым процессом, любой деятельностью необходимо управлять!</a:t>
            </a:r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3C022-0DA2-48A2-9CB7-37DD63F600D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Управление процессом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 eaLnBrk="1" hangingPunct="1"/>
            <a:r>
              <a:rPr lang="ru-RU" dirty="0" smtClean="0"/>
              <a:t>Процессная модель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2411413" y="3644900"/>
            <a:ext cx="3024187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процесс</a:t>
            </a:r>
          </a:p>
        </p:txBody>
      </p:sp>
      <p:sp>
        <p:nvSpPr>
          <p:cNvPr id="12294" name="AutoShape 5"/>
          <p:cNvSpPr>
            <a:spLocks noChangeArrowheads="1"/>
          </p:cNvSpPr>
          <p:nvPr/>
        </p:nvSpPr>
        <p:spPr bwMode="auto">
          <a:xfrm>
            <a:off x="5580063" y="3789363"/>
            <a:ext cx="1512887" cy="485775"/>
          </a:xfrm>
          <a:prstGeom prst="rightArrow">
            <a:avLst>
              <a:gd name="adj1" fmla="val 50000"/>
              <a:gd name="adj2" fmla="val 778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971550" y="3933825"/>
            <a:ext cx="1263650" cy="485775"/>
          </a:xfrm>
          <a:prstGeom prst="rightArrow">
            <a:avLst>
              <a:gd name="adj1" fmla="val 50000"/>
              <a:gd name="adj2" fmla="val 6503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AutoShape 7"/>
          <p:cNvSpPr>
            <a:spLocks noChangeArrowheads="1"/>
          </p:cNvSpPr>
          <p:nvPr/>
        </p:nvSpPr>
        <p:spPr bwMode="auto">
          <a:xfrm>
            <a:off x="3635375" y="2924175"/>
            <a:ext cx="485775" cy="687388"/>
          </a:xfrm>
          <a:prstGeom prst="downArrow">
            <a:avLst>
              <a:gd name="adj1" fmla="val 50000"/>
              <a:gd name="adj2" fmla="val 35376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7" name="AutoShape 8"/>
          <p:cNvSpPr>
            <a:spLocks noChangeArrowheads="1"/>
          </p:cNvSpPr>
          <p:nvPr/>
        </p:nvSpPr>
        <p:spPr bwMode="auto">
          <a:xfrm>
            <a:off x="3708400" y="4652963"/>
            <a:ext cx="485775" cy="576262"/>
          </a:xfrm>
          <a:prstGeom prst="upArrow">
            <a:avLst>
              <a:gd name="adj1" fmla="val 50000"/>
              <a:gd name="adj2" fmla="val 2965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971550" y="3500438"/>
            <a:ext cx="8461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входы</a:t>
            </a: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5651500" y="3357563"/>
            <a:ext cx="1011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выходы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3903663" y="2081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2928927" y="2000240"/>
            <a:ext cx="192882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Управляющие процессы</a:t>
            </a:r>
          </a:p>
          <a:p>
            <a:pPr algn="ctr"/>
            <a:r>
              <a:rPr lang="ru-RU" dirty="0"/>
              <a:t>(ограничения)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2411413" y="5300663"/>
            <a:ext cx="3230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Поддерживающие процессы</a:t>
            </a:r>
          </a:p>
          <a:p>
            <a:pPr algn="ctr"/>
            <a:r>
              <a:rPr lang="ru-RU"/>
              <a:t> (ресурсы)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C5CDF-26CB-4EA8-B37B-19406702ACB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Технологическая концепция процессной модели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85926"/>
            <a:ext cx="8858312" cy="4788610"/>
          </a:xfrm>
        </p:spPr>
        <p:txBody>
          <a:bodyPr/>
          <a:lstStyle/>
          <a:p>
            <a:pPr eaLnBrk="1" hangingPunct="1"/>
            <a:r>
              <a:rPr lang="ru-RU" dirty="0" smtClean="0"/>
              <a:t>Процессная модель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2411413" y="3644900"/>
            <a:ext cx="3024187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процесс</a:t>
            </a:r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5580063" y="3860800"/>
            <a:ext cx="2016125" cy="485775"/>
          </a:xfrm>
          <a:prstGeom prst="rightArrow">
            <a:avLst>
              <a:gd name="adj1" fmla="val 50000"/>
              <a:gd name="adj2" fmla="val 10375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395288" y="3789363"/>
            <a:ext cx="1584325" cy="485775"/>
          </a:xfrm>
          <a:prstGeom prst="rightArrow">
            <a:avLst>
              <a:gd name="adj1" fmla="val 50000"/>
              <a:gd name="adj2" fmla="val 81536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3635375" y="3141663"/>
            <a:ext cx="485775" cy="3984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>
            <a:off x="3708400" y="4652963"/>
            <a:ext cx="48577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2" name="Text Box 9"/>
          <p:cNvSpPr txBox="1">
            <a:spLocks noChangeArrowheads="1"/>
          </p:cNvSpPr>
          <p:nvPr/>
        </p:nvSpPr>
        <p:spPr bwMode="auto">
          <a:xfrm>
            <a:off x="250825" y="2924175"/>
            <a:ext cx="2160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Сырье, энергия</a:t>
            </a:r>
            <a:r>
              <a:rPr lang="ru-RU"/>
              <a:t> - входы</a:t>
            </a:r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5508625" y="2924175"/>
            <a:ext cx="280828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Продукция </a:t>
            </a:r>
            <a:r>
              <a:rPr lang="ru-RU" sz="1600" b="1"/>
              <a:t>(изделия, документы и др.) -</a:t>
            </a:r>
          </a:p>
          <a:p>
            <a:r>
              <a:rPr lang="ru-RU"/>
              <a:t>выходы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3903663" y="2081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2484438" y="2492375"/>
            <a:ext cx="2790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Управляющие процессы</a:t>
            </a:r>
          </a:p>
          <a:p>
            <a:pPr algn="ctr"/>
            <a:r>
              <a:rPr lang="ru-RU"/>
              <a:t>(ограничения)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2339975" y="4941888"/>
            <a:ext cx="3230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Поддерживающие процессы</a:t>
            </a:r>
          </a:p>
          <a:p>
            <a:pPr algn="ctr"/>
            <a:r>
              <a:rPr lang="ru-RU"/>
              <a:t> (ресурсы)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443B18-3B0E-47C1-A57D-DDB5E5D3A18E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</a:rPr>
              <a:t>Менеджерская модель управления процессом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484312"/>
            <a:ext cx="8929718" cy="5159397"/>
          </a:xfrm>
        </p:spPr>
        <p:txBody>
          <a:bodyPr/>
          <a:lstStyle/>
          <a:p>
            <a:pPr eaLnBrk="1" hangingPunct="1"/>
            <a:r>
              <a:rPr lang="ru-RU" dirty="0" smtClean="0"/>
              <a:t>Процессная модель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348038" y="3644900"/>
            <a:ext cx="2016125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процесс</a:t>
            </a:r>
          </a:p>
        </p:txBody>
      </p:sp>
      <p:sp>
        <p:nvSpPr>
          <p:cNvPr id="14342" name="AutoShape 5"/>
          <p:cNvSpPr>
            <a:spLocks noChangeArrowheads="1"/>
          </p:cNvSpPr>
          <p:nvPr/>
        </p:nvSpPr>
        <p:spPr bwMode="auto">
          <a:xfrm>
            <a:off x="5580063" y="3141663"/>
            <a:ext cx="3095625" cy="1871662"/>
          </a:xfrm>
          <a:prstGeom prst="rightArrow">
            <a:avLst>
              <a:gd name="adj1" fmla="val 50000"/>
              <a:gd name="adj2" fmla="val 4134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Требования к качеству</a:t>
            </a:r>
          </a:p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процесса и управления</a:t>
            </a:r>
          </a:p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(выходы)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343" name="AutoShape 6"/>
          <p:cNvSpPr>
            <a:spLocks noChangeArrowheads="1"/>
          </p:cNvSpPr>
          <p:nvPr/>
        </p:nvSpPr>
        <p:spPr bwMode="auto">
          <a:xfrm>
            <a:off x="250825" y="3068638"/>
            <a:ext cx="2952750" cy="2016125"/>
          </a:xfrm>
          <a:prstGeom prst="rightArrow">
            <a:avLst>
              <a:gd name="adj1" fmla="val 50000"/>
              <a:gd name="adj2" fmla="val 3661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7"/>
          <p:cNvSpPr>
            <a:spLocks noChangeArrowheads="1"/>
          </p:cNvSpPr>
          <p:nvPr/>
        </p:nvSpPr>
        <p:spPr bwMode="auto">
          <a:xfrm>
            <a:off x="6948488" y="4508500"/>
            <a:ext cx="485775" cy="47148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23850" y="3573463"/>
            <a:ext cx="2376488" cy="9159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Требования к качеству процесса и управления (входы)</a:t>
            </a: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3903663" y="2081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1979613" y="2133600"/>
            <a:ext cx="465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Законы, нормы, требования государства, </a:t>
            </a:r>
          </a:p>
          <a:p>
            <a:pPr algn="ctr"/>
            <a:r>
              <a:rPr lang="ru-RU"/>
              <a:t>политика, регламенты</a:t>
            </a: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323850" y="5013325"/>
            <a:ext cx="3683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Управляющие  ресурсы: </a:t>
            </a:r>
          </a:p>
          <a:p>
            <a:pPr algn="ctr"/>
            <a:r>
              <a:rPr lang="ru-RU"/>
              <a:t>кадры, оборудование, </a:t>
            </a:r>
          </a:p>
          <a:p>
            <a:pPr algn="ctr"/>
            <a:r>
              <a:rPr lang="ru-RU"/>
              <a:t>технологии, финансы, </a:t>
            </a:r>
          </a:p>
          <a:p>
            <a:pPr algn="ctr"/>
            <a:r>
              <a:rPr lang="ru-RU"/>
              <a:t>организация работ, информация</a:t>
            </a:r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867400" y="5157788"/>
            <a:ext cx="3025775" cy="1295400"/>
          </a:xfrm>
          <a:prstGeom prst="rect">
            <a:avLst/>
          </a:prstGeom>
          <a:solidFill>
            <a:srgbClr val="54B1B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chemeClr val="bg1"/>
                </a:solidFill>
              </a:rPr>
              <a:t>Анализ </a:t>
            </a:r>
          </a:p>
          <a:p>
            <a:pPr algn="ctr"/>
            <a:r>
              <a:rPr lang="ru-RU" sz="2000">
                <a:solidFill>
                  <a:schemeClr val="bg1"/>
                </a:solidFill>
              </a:rPr>
              <a:t>удовлетворенности</a:t>
            </a:r>
          </a:p>
          <a:p>
            <a:pPr algn="ctr"/>
            <a:r>
              <a:rPr lang="ru-RU" sz="2000">
                <a:solidFill>
                  <a:schemeClr val="bg1"/>
                </a:solidFill>
              </a:rPr>
              <a:t>и принятие </a:t>
            </a:r>
          </a:p>
          <a:p>
            <a:pPr algn="ctr"/>
            <a:r>
              <a:rPr lang="ru-RU" sz="2000">
                <a:solidFill>
                  <a:schemeClr val="bg1"/>
                </a:solidFill>
              </a:rPr>
              <a:t>управленческих решений</a:t>
            </a:r>
          </a:p>
        </p:txBody>
      </p:sp>
      <p:sp>
        <p:nvSpPr>
          <p:cNvPr id="14350" name="AutoShape 15"/>
          <p:cNvSpPr>
            <a:spLocks noChangeArrowheads="1"/>
          </p:cNvSpPr>
          <p:nvPr/>
        </p:nvSpPr>
        <p:spPr bwMode="auto">
          <a:xfrm rot="-5400000">
            <a:off x="4139407" y="4364831"/>
            <a:ext cx="1223962" cy="1800225"/>
          </a:xfrm>
          <a:custGeom>
            <a:avLst/>
            <a:gdLst>
              <a:gd name="T0" fmla="*/ 48568225 w 21600"/>
              <a:gd name="T1" fmla="*/ 0 h 21600"/>
              <a:gd name="T2" fmla="*/ 48568225 w 21600"/>
              <a:gd name="T3" fmla="*/ 84451629 h 21600"/>
              <a:gd name="T4" fmla="*/ 10393704 w 21600"/>
              <a:gd name="T5" fmla="*/ 150037490 h 21600"/>
              <a:gd name="T6" fmla="*/ 69355697 w 21600"/>
              <a:gd name="T7" fmla="*/ 4222585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54B1B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6"/>
          <p:cNvSpPr>
            <a:spLocks noChangeArrowheads="1"/>
          </p:cNvSpPr>
          <p:nvPr/>
        </p:nvSpPr>
        <p:spPr bwMode="auto">
          <a:xfrm rot="5400000">
            <a:off x="3951288" y="2681288"/>
            <a:ext cx="647700" cy="990600"/>
          </a:xfrm>
          <a:custGeom>
            <a:avLst/>
            <a:gdLst>
              <a:gd name="T0" fmla="*/ 14566502 w 21600"/>
              <a:gd name="T1" fmla="*/ 0 h 21600"/>
              <a:gd name="T2" fmla="*/ 0 w 21600"/>
              <a:gd name="T3" fmla="*/ 22715006 h 21600"/>
              <a:gd name="T4" fmla="*/ 14566502 w 21600"/>
              <a:gd name="T5" fmla="*/ 45430012 h 21600"/>
              <a:gd name="T6" fmla="*/ 19422005 w 21600"/>
              <a:gd name="T7" fmla="*/ 2271500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5572132" y="2643182"/>
            <a:ext cx="228601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hlink"/>
                </a:solidFill>
              </a:rPr>
              <a:t>Степень достижения </a:t>
            </a:r>
          </a:p>
          <a:p>
            <a:pPr algn="ctr"/>
            <a:r>
              <a:rPr lang="ru-RU" b="1" i="1" dirty="0">
                <a:solidFill>
                  <a:schemeClr val="hlink"/>
                </a:solidFill>
              </a:rPr>
              <a:t>цели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001E59-C5C0-4E6A-8CA1-FC6AA0FE63E7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857232"/>
            <a:ext cx="8229600" cy="71438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FF0000"/>
                </a:solidFill>
              </a:rPr>
              <a:t>Сравнительные характеристики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571612"/>
            <a:ext cx="4210080" cy="5203775"/>
          </a:xfrm>
          <a:solidFill>
            <a:srgbClr val="EAEAEA"/>
          </a:solidFill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800" b="1" dirty="0" smtClean="0">
                <a:solidFill>
                  <a:schemeClr val="hlink"/>
                </a:solidFill>
              </a:rPr>
              <a:t>Технологическая концепция</a:t>
            </a:r>
          </a:p>
          <a:p>
            <a:pPr eaLnBrk="1" hangingPunct="1"/>
            <a:r>
              <a:rPr lang="ru-RU" sz="2800" dirty="0" smtClean="0"/>
              <a:t>Главное – продукт</a:t>
            </a:r>
          </a:p>
          <a:p>
            <a:pPr eaLnBrk="1" hangingPunct="1"/>
            <a:r>
              <a:rPr lang="ru-RU" sz="2800" dirty="0" smtClean="0"/>
              <a:t>Управлением качеством продукта занимаются специалисты по конкретному направлению работ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71612"/>
            <a:ext cx="4210080" cy="5203775"/>
          </a:xfrm>
          <a:solidFill>
            <a:srgbClr val="C0C0C0"/>
          </a:solidFill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Менеджерская концепция</a:t>
            </a:r>
          </a:p>
          <a:p>
            <a:pPr eaLnBrk="1" hangingPunct="1"/>
            <a:r>
              <a:rPr lang="ru-RU" sz="2800" dirty="0" smtClean="0"/>
              <a:t>Главное - деятельность</a:t>
            </a:r>
          </a:p>
          <a:p>
            <a:pPr eaLnBrk="1" hangingPunct="1"/>
            <a:r>
              <a:rPr lang="ru-RU" sz="2800" dirty="0" smtClean="0"/>
              <a:t>Управление деятельностью – гарантированное получение качества продукта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</TotalTime>
  <Words>1524</Words>
  <Application>Microsoft Office PowerPoint</Application>
  <PresentationFormat>Экран (4:3)</PresentationFormat>
  <Paragraphs>410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Городская</vt:lpstr>
      <vt:lpstr>Образовательный процесс как объект управления</vt:lpstr>
      <vt:lpstr>Рассматриваемые вопросы</vt:lpstr>
      <vt:lpstr>Основные понятия</vt:lpstr>
      <vt:lpstr>Основные понятия</vt:lpstr>
      <vt:lpstr>Управление процессом</vt:lpstr>
      <vt:lpstr>Управление процессом</vt:lpstr>
      <vt:lpstr>Технологическая концепция процессной модели</vt:lpstr>
      <vt:lpstr>Менеджерская модель управления процессом</vt:lpstr>
      <vt:lpstr>Сравнительные характеристики</vt:lpstr>
      <vt:lpstr>Рассматриваемые вопросы</vt:lpstr>
      <vt:lpstr>Использование основных понятий в практике</vt:lpstr>
      <vt:lpstr>образовательный процесс</vt:lpstr>
      <vt:lpstr>Образовательный процесс</vt:lpstr>
      <vt:lpstr>Виды ОП:</vt:lpstr>
      <vt:lpstr>Образовательный процесс: компоненты</vt:lpstr>
      <vt:lpstr>Отношение компонентов образовательного процесса</vt:lpstr>
      <vt:lpstr>Образовательный процесс</vt:lpstr>
      <vt:lpstr>Отношение компонентов образовательного процесса</vt:lpstr>
      <vt:lpstr>Отношение  «обучение – воспитание»</vt:lpstr>
      <vt:lpstr>Отношение  «обучение  - развитие»</vt:lpstr>
      <vt:lpstr>Отношение  «воспитание – развитие»</vt:lpstr>
      <vt:lpstr>Отношение компонентов образовательного процесса</vt:lpstr>
      <vt:lpstr>Образовательный процесс</vt:lpstr>
      <vt:lpstr>Целевой компонент</vt:lpstr>
      <vt:lpstr>Содержательный компонент</vt:lpstr>
      <vt:lpstr>Деятельностный (организационно – управленческий) компонент</vt:lpstr>
      <vt:lpstr>Результативный  (аналитико - результативный) компонент</vt:lpstr>
      <vt:lpstr>Образовательные результаты</vt:lpstr>
      <vt:lpstr> Отношение компонентов образовательного процесса  </vt:lpstr>
      <vt:lpstr>Виды связей в образовательном  процессе</vt:lpstr>
      <vt:lpstr> Образовательный процесс как динамическое явление </vt:lpstr>
      <vt:lpstr>Подготовительный этап </vt:lpstr>
      <vt:lpstr>Основной этап </vt:lpstr>
      <vt:lpstr>Заключительный этап </vt:lpstr>
      <vt:lpstr>Закономерности образовательного процесса</vt:lpstr>
      <vt:lpstr>Закономерности образовательного процесса</vt:lpstr>
      <vt:lpstr>Закономерности образовательного процесса</vt:lpstr>
      <vt:lpstr>Закономерности образовательного процесса</vt:lpstr>
      <vt:lpstr>Закономерности образовательного процесса</vt:lpstr>
      <vt:lpstr>Закономерности образовательного процесса</vt:lpstr>
      <vt:lpstr>Задачи ОП как объекта управления</vt:lpstr>
      <vt:lpstr>Специфика процесса – динамика :</vt:lpstr>
      <vt:lpstr>Управление целями процесса</vt:lpstr>
      <vt:lpstr>Управление содержанием процесса  </vt:lpstr>
      <vt:lpstr>Управление организацией процесса</vt:lpstr>
      <vt:lpstr>Управление персоналом процесса</vt:lpstr>
      <vt:lpstr>Управление инфраструктурой процесса</vt:lpstr>
      <vt:lpstr>Благодарю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Образовательный процесс как объект управления</dc:title>
  <dc:creator>User</dc:creator>
  <cp:lastModifiedBy>LENA</cp:lastModifiedBy>
  <cp:revision>13</cp:revision>
  <dcterms:created xsi:type="dcterms:W3CDTF">2015-07-06T17:11:08Z</dcterms:created>
  <dcterms:modified xsi:type="dcterms:W3CDTF">2017-10-21T05:43:05Z</dcterms:modified>
</cp:coreProperties>
</file>