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6"/>
  </p:notesMasterIdLst>
  <p:sldIdLst>
    <p:sldId id="256" r:id="rId3"/>
    <p:sldId id="257" r:id="rId4"/>
    <p:sldId id="258" r:id="rId5"/>
    <p:sldId id="286" r:id="rId6"/>
    <p:sldId id="267" r:id="rId7"/>
    <p:sldId id="284" r:id="rId8"/>
    <p:sldId id="287" r:id="rId9"/>
    <p:sldId id="288" r:id="rId10"/>
    <p:sldId id="289" r:id="rId11"/>
    <p:sldId id="263" r:id="rId12"/>
    <p:sldId id="273" r:id="rId13"/>
    <p:sldId id="290" r:id="rId14"/>
    <p:sldId id="291" r:id="rId15"/>
  </p:sldIdLst>
  <p:sldSz cx="9144000" cy="5143500" type="screen16x9"/>
  <p:notesSz cx="6858000" cy="9144000"/>
  <p:embeddedFontLst>
    <p:embeddedFont>
      <p:font typeface="Lora" charset="-52"/>
      <p:regular r:id="rId17"/>
      <p:bold r:id="rId18"/>
      <p:italic r:id="rId19"/>
      <p:boldItalic r:id="rId20"/>
    </p:embeddedFont>
    <p:embeddedFont>
      <p:font typeface="Lucida Sans Unicode" pitchFamily="34" charset="0"/>
      <p:regular r:id="rId21"/>
    </p:embeddedFont>
    <p:embeddedFont>
      <p:font typeface="Quattrocento Sans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F2C2F95-1186-49C2-90C1-D7701DF6860A}">
  <a:tblStyle styleId="{8F2C2F95-1186-49C2-90C1-D7701DF686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5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455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25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99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3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422c4bed_147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422c4bed_147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30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422c4bed_147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422c4bed_147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00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9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28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49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6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422c4bed_147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422c4bed_147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3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57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36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94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10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8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47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1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4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5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95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1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9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70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142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&#1079;&#1085;&#1072;&#1102;&#1075;&#1076;&#1077;.&#1073;&#1077;&#1083;/%D0%BC%D0%BE%D0%BD%D0%B8%D1%82%D0%BE%D1%80%D0%B8%D0%BD%D0%B3-%D1%80%D0%BE%D0%B4%D0%BD%D1%8B%D1%85-%D0%B8-%D0%B1%D0%BB%D0%B8%D0%B7%D0%BA%D0%B8%D1%8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navixy.navitech.by/pro/applications/mix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&#1079;&#1085;&#1072;&#1102;&#1075;&#1076;&#1077;.&#1073;&#1077;&#1083;/%D0%BC%D0%BE%D0%BD%D0%B8%D1%82%D0%BE%D1%80%D0%B8%D0%BD%D0%B3-%D1%80%D0%BE%D0%B4%D0%BD%D1%8B%D1%85-%D0%B8-%D0%B1%D0%BB%D0%B8%D0%B7%D0%BA%D0%B8%D1%8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71;p12"/>
          <p:cNvSpPr txBox="1">
            <a:spLocks/>
          </p:cNvSpPr>
          <p:nvPr/>
        </p:nvSpPr>
        <p:spPr>
          <a:xfrm>
            <a:off x="327262" y="2211586"/>
            <a:ext cx="8515795" cy="323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Вниманию родителей! </a:t>
            </a:r>
          </a:p>
          <a:p>
            <a:pPr algn="ctr"/>
            <a:r>
              <a:rPr lang="ru-RU" sz="4400" dirty="0">
                <a:latin typeface="+mn-lt"/>
              </a:rPr>
              <a:t/>
            </a:r>
            <a:br>
              <a:rPr lang="ru-RU" sz="4400" dirty="0">
                <a:latin typeface="+mn-lt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СОВРЕМЕННЫЕ ТЕХНОЛОГИИ </a:t>
            </a:r>
            <a:r>
              <a:rPr lang="ru-RU" sz="4400" dirty="0" smtClean="0">
                <a:latin typeface="+mn-lt"/>
              </a:rPr>
              <a:t>-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D00"/>
              </a:highlight>
              <a:latin typeface="+mn-lt"/>
            </a:endParaRPr>
          </a:p>
          <a:p>
            <a:pPr algn="ctr"/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Ваш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верный помощник!</a:t>
            </a:r>
          </a:p>
          <a:p>
            <a:endParaRPr lang="en-U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34952" y="584150"/>
            <a:ext cx="759493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Перечень услуг, входящих в абонентское обслуживание: </a:t>
            </a: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3068" y="1442469"/>
            <a:ext cx="8196814" cy="3231000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Ежедневный круглосуточный доступ к системе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мониторинга.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Обновление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программного обеспечения и картографической базы. 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Техническое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обучение.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пользователей работе с программой. 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Предоставление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отчетов за определенный период.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366092" y="641467"/>
            <a:ext cx="7630032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Помимо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контроля перемещения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мобильное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приложение предоставляет дополнительный функционал: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/>
          <p:nvPr/>
        </p:nvSpPr>
        <p:spPr>
          <a:xfrm>
            <a:off x="0" y="1324155"/>
            <a:ext cx="9144000" cy="3699258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2000" dirty="0">
              <a:effectLst/>
              <a:latin typeface="+mn-lt"/>
            </a:endParaRPr>
          </a:p>
        </p:txBody>
      </p:sp>
      <p:cxnSp>
        <p:nvCxnSpPr>
          <p:cNvPr id="329" name="Google Shape;329;p29"/>
          <p:cNvCxnSpPr>
            <a:endCxn id="328" idx="2"/>
          </p:cNvCxnSpPr>
          <p:nvPr/>
        </p:nvCxnSpPr>
        <p:spPr>
          <a:xfrm>
            <a:off x="-9341" y="2344719"/>
            <a:ext cx="9341" cy="829065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6" name="Прямоугольник 5"/>
          <p:cNvSpPr/>
          <p:nvPr/>
        </p:nvSpPr>
        <p:spPr>
          <a:xfrm>
            <a:off x="370390" y="1559637"/>
            <a:ext cx="87829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‣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SOS– виртуальная кнопка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внутри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 для быстрой отправки тревожного сигнала,</a:t>
            </a:r>
          </a:p>
          <a:p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‣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переписка ребенка с Вами в нашем защищенном чате,</a:t>
            </a:r>
          </a:p>
          <a:p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‣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Отправка фотографий с камеры смартфона,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   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‣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извещение о пересечении контрольной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-зоны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7644" y="190479"/>
            <a:ext cx="9736137" cy="4842479"/>
          </a:xfrm>
          <a:prstGeom prst="rect">
            <a:avLst/>
          </a:prstGeom>
        </p:spPr>
      </p:pic>
      <p:sp>
        <p:nvSpPr>
          <p:cNvPr id="900" name="Google Shape;900;p40"/>
          <p:cNvSpPr txBox="1"/>
          <p:nvPr/>
        </p:nvSpPr>
        <p:spPr>
          <a:xfrm>
            <a:off x="16786" y="3862033"/>
            <a:ext cx="9167149" cy="81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информации можно получить на нашем сайте: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ЗнаюГде.бел</a:t>
            </a:r>
            <a:endParaRPr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804" y="303395"/>
            <a:ext cx="8891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Решение «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ЗнаюГде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» позволяет в режиме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online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отслеживать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местоположение и перемещения детей, подростков,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пожилых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людей и людей с ограниченными возможностям, оперативно получать информацию об их перемещениях, маршрутах, выхода за определенные территории (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гео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 serif"/>
              </a:rPr>
              <a:t>-зоны) и многое другое.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86" y="2700927"/>
            <a:ext cx="9087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Quattrocento Sans"/>
                <a:cs typeface="Quattrocento Sans"/>
                <a:sym typeface="Quattrocento Sans"/>
              </a:rPr>
              <a:t>Не оставим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Quattrocento Sans"/>
                <a:cs typeface="Quattrocento Sans"/>
                <a:sym typeface="Quattrocento Sans"/>
              </a:rPr>
              <a:t>наших детей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Quattrocento Sans"/>
                <a:cs typeface="Quattrocento Sans"/>
                <a:sym typeface="Quattrocento Sans"/>
              </a:rPr>
              <a:t>без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Quattrocento Sans"/>
                <a:cs typeface="Quattrocento Sans"/>
                <a:sym typeface="Quattrocento Sans"/>
              </a:rPr>
              <a:t>присмотра обезопасив их!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70922" y="179889"/>
            <a:ext cx="9736137" cy="4842479"/>
          </a:xfrm>
          <a:prstGeom prst="rect">
            <a:avLst/>
          </a:prstGeom>
        </p:spPr>
      </p:pic>
      <p:sp>
        <p:nvSpPr>
          <p:cNvPr id="900" name="Google Shape;900;p40"/>
          <p:cNvSpPr txBox="1"/>
          <p:nvPr/>
        </p:nvSpPr>
        <p:spPr>
          <a:xfrm>
            <a:off x="250057" y="2284626"/>
            <a:ext cx="8767835" cy="81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FF0000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5400" b="1" dirty="0">
              <a:solidFill>
                <a:srgbClr val="FF0000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FF0000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902;p40"/>
          <p:cNvSpPr txBox="1"/>
          <p:nvPr/>
        </p:nvSpPr>
        <p:spPr>
          <a:xfrm>
            <a:off x="3913674" y="3573955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6921D"/>
                </a:solidFill>
              </a:rPr>
              <a:t>😉</a:t>
            </a:r>
            <a:endParaRPr sz="9600" dirty="0">
              <a:solidFill>
                <a:srgbClr val="F6921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57" y="335305"/>
            <a:ext cx="6088736" cy="15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1350849" y="20149"/>
            <a:ext cx="7123487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2000" b="1" dirty="0">
                <a:highlight>
                  <a:srgbClr val="FFCD00"/>
                </a:highlight>
                <a:latin typeface="+mn-lt"/>
                <a:ea typeface="Quattrocento Sans"/>
                <a:cs typeface="Quattrocento Sans"/>
                <a:sym typeface="Quattrocento Sans"/>
              </a:rPr>
              <a:t>Компания «</a:t>
            </a:r>
            <a:r>
              <a:rPr lang="ru-RU" sz="2000" b="1" dirty="0" err="1" smtClean="0">
                <a:highlight>
                  <a:srgbClr val="FFCD00"/>
                </a:highlight>
                <a:latin typeface="+mn-lt"/>
                <a:ea typeface="Quattrocento Sans"/>
                <a:cs typeface="Quattrocento Sans"/>
                <a:sym typeface="Quattrocento Sans"/>
              </a:rPr>
              <a:t>ЗнаюГде</a:t>
            </a:r>
            <a:r>
              <a:rPr lang="ru-RU" sz="2000" b="1" dirty="0" smtClean="0">
                <a:highlight>
                  <a:srgbClr val="FFCD00"/>
                </a:highlight>
                <a:latin typeface="+mn-lt"/>
                <a:ea typeface="Quattrocento Sans"/>
                <a:cs typeface="Quattrocento Sans"/>
                <a:sym typeface="Quattrocento Sans"/>
              </a:rPr>
              <a:t>»</a:t>
            </a:r>
            <a:endParaRPr sz="2000" dirty="0">
              <a:highlight>
                <a:srgbClr val="FFCD00"/>
              </a:highlight>
              <a:latin typeface="+mn-lt"/>
              <a:ea typeface="Quattrocento Sans"/>
              <a:cs typeface="Quattrocento Sans"/>
              <a:sym typeface="Quattrocento Sans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000" dirty="0">
                <a:latin typeface="+mn-lt"/>
              </a:rPr>
              <a:t>предлагает услуги родителям по использованию системы GPS-мониторинга для контроля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передвижени</a:t>
            </a:r>
            <a:r>
              <a:rPr lang="ru-RU" sz="2000" dirty="0">
                <a:latin typeface="+mn-lt"/>
              </a:rPr>
              <a:t>я 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местонахождения детей</a:t>
            </a:r>
            <a:r>
              <a:rPr lang="ru-RU" sz="2000" dirty="0">
                <a:latin typeface="+mn-lt"/>
              </a:rPr>
              <a:t> и людей, которые нуждаются в таком контроле.</a:t>
            </a:r>
            <a:endParaRPr sz="2000"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75034" y="4337515"/>
            <a:ext cx="8142543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400" b="1" dirty="0"/>
              <a:t>Наблюдайте за родными по GPS в их </a:t>
            </a:r>
            <a:r>
              <a:rPr lang="ru-RU" sz="2400" b="1" dirty="0" smtClean="0"/>
              <a:t>телефоне</a:t>
            </a:r>
            <a:endParaRPr lang="ru-RU" sz="2400"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" t="35084" r="2820" b="13732"/>
          <a:stretch/>
        </p:blipFill>
        <p:spPr>
          <a:xfrm>
            <a:off x="918583" y="1778597"/>
            <a:ext cx="7655444" cy="235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>
            <a:off x="4738400" y="1579221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704" y="163883"/>
            <a:ext cx="4667480" cy="1349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6" y="196410"/>
            <a:ext cx="3249877" cy="78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3180" y="2911896"/>
            <a:ext cx="748683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dirty="0">
                <a:solidFill>
                  <a:schemeClr val="dk1"/>
                </a:solidFill>
                <a:highlight>
                  <a:srgbClr val="FFCD00"/>
                </a:highlight>
                <a:cs typeface="Lucida Sans Unicode" panose="020B0602030504020204" pitchFamily="34" charset="0"/>
              </a:rPr>
              <a:t>‣  </a:t>
            </a: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</a:rPr>
              <a:t>Высокая точность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  <a:cs typeface="Lucida Sans Unicode" panose="020B0602030504020204" pitchFamily="34" charset="0"/>
              </a:rPr>
              <a:t>‣  </a:t>
            </a: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</a:rPr>
              <a:t>Любой мобильный оператор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  <a:cs typeface="Lucida Sans Unicode" panose="020B0602030504020204" pitchFamily="34" charset="0"/>
              </a:rPr>
              <a:t>‣  </a:t>
            </a: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</a:rPr>
              <a:t>Мониторинг с мобильного устройства онлайн</a:t>
            </a:r>
          </a:p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  <a:cs typeface="Lucida Sans Unicode" panose="020B0602030504020204" pitchFamily="34" charset="0"/>
              </a:rPr>
              <a:t>‣  </a:t>
            </a: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</a:rPr>
              <a:t>Телефон на </a:t>
            </a:r>
            <a:r>
              <a:rPr lang="ru-RU" sz="2400" dirty="0" err="1">
                <a:solidFill>
                  <a:srgbClr val="002060"/>
                </a:solidFill>
                <a:highlight>
                  <a:srgbClr val="FFCD00"/>
                </a:highlight>
              </a:rPr>
              <a:t>Android</a:t>
            </a:r>
            <a:r>
              <a:rPr lang="ru-RU" sz="2400" dirty="0">
                <a:solidFill>
                  <a:srgbClr val="002060"/>
                </a:solidFill>
                <a:highlight>
                  <a:srgbClr val="FFCD00"/>
                </a:highlight>
              </a:rPr>
              <a:t> или </a:t>
            </a:r>
            <a:r>
              <a:rPr lang="ru-RU" sz="2400" dirty="0" err="1">
                <a:solidFill>
                  <a:srgbClr val="002060"/>
                </a:solidFill>
                <a:highlight>
                  <a:srgbClr val="FFCD00"/>
                </a:highlight>
              </a:rPr>
              <a:t>iPhone</a:t>
            </a:r>
            <a:endParaRPr lang="ru-RU" sz="2400" dirty="0">
              <a:solidFill>
                <a:srgbClr val="002060"/>
              </a:solidFill>
              <a:highlight>
                <a:srgbClr val="FFCD00"/>
              </a:highlight>
            </a:endParaRPr>
          </a:p>
        </p:txBody>
      </p:sp>
      <p:sp>
        <p:nvSpPr>
          <p:cNvPr id="11" name="Google Shape;100;p14"/>
          <p:cNvSpPr txBox="1">
            <a:spLocks/>
          </p:cNvSpPr>
          <p:nvPr/>
        </p:nvSpPr>
        <p:spPr>
          <a:xfrm>
            <a:off x="247991" y="1715945"/>
            <a:ext cx="8980818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работы данного приложения смартфон должен иметь функцию GPS и выход в интернет. </a:t>
            </a:r>
          </a:p>
          <a:p>
            <a:pPr marL="0" indent="0">
              <a:buFont typeface="Quattrocento Sans"/>
              <a:buNone/>
            </a:pPr>
            <a:endParaRPr lang="ru-RU" b="1" dirty="0">
              <a:latin typeface="+mn-lt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3504897" y="-66101"/>
            <a:ext cx="610729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+mn-lt"/>
              </a:rPr>
              <a:t>Оптимальное средство </a:t>
            </a:r>
            <a:r>
              <a:rPr lang="ru-RU" dirty="0">
                <a:latin typeface="+mn-lt"/>
              </a:rPr>
              <a:t>для контроля перемещения с помощью мобильного приложения на телефоне с любой платформой ANDROID или </a:t>
            </a:r>
            <a:r>
              <a:rPr lang="ru-RU" dirty="0" smtClean="0">
                <a:latin typeface="+mn-lt"/>
              </a:rPr>
              <a:t>IOS.</a:t>
            </a:r>
            <a:endParaRPr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>
            <a:off x="4841142" y="1131561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438" y="94072"/>
            <a:ext cx="3724281" cy="1076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2" y="263897"/>
            <a:ext cx="2684830" cy="648349"/>
          </a:xfrm>
          <a:prstGeom prst="rect">
            <a:avLst/>
          </a:prstGeom>
        </p:spPr>
      </p:pic>
      <p:sp>
        <p:nvSpPr>
          <p:cNvPr id="9" name="Google Shape;360;p32"/>
          <p:cNvSpPr/>
          <p:nvPr/>
        </p:nvSpPr>
        <p:spPr>
          <a:xfrm>
            <a:off x="163082" y="1151467"/>
            <a:ext cx="2054109" cy="381722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84;p34"/>
          <p:cNvSpPr/>
          <p:nvPr/>
        </p:nvSpPr>
        <p:spPr>
          <a:xfrm>
            <a:off x="2373823" y="719192"/>
            <a:ext cx="2803938" cy="4334448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396;p35"/>
          <p:cNvSpPr/>
          <p:nvPr/>
        </p:nvSpPr>
        <p:spPr>
          <a:xfrm>
            <a:off x="5177761" y="1989998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4309" y="803391"/>
            <a:ext cx="3619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/>
              <a:t>Windows</a:t>
            </a:r>
            <a:r>
              <a:rPr lang="ru-RU" sz="1800" dirty="0"/>
              <a:t>, </a:t>
            </a:r>
            <a:r>
              <a:rPr lang="ru-RU" sz="1800" dirty="0" err="1"/>
              <a:t>MacOS</a:t>
            </a:r>
            <a:r>
              <a:rPr lang="ru-RU" sz="1800" dirty="0"/>
              <a:t>, </a:t>
            </a:r>
            <a:r>
              <a:rPr lang="ru-RU" sz="1800" dirty="0" err="1"/>
              <a:t>Android</a:t>
            </a:r>
            <a:r>
              <a:rPr lang="ru-RU" sz="1800" dirty="0"/>
              <a:t>, IOS, как со стационарных устройств, так и с мобильных (Планшет, Смартфон).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634160" y="-55532"/>
            <a:ext cx="6509840" cy="1983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Доступ в систему для контроля осуществляется через браузер с любых операционных систем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latin typeface="+mn-lt"/>
            </a:endParaRPr>
          </a:p>
        </p:txBody>
      </p:sp>
      <p:pic>
        <p:nvPicPr>
          <p:cNvPr id="6" name="Рисунок 5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7" y="2121763"/>
            <a:ext cx="3653489" cy="2295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749" y="1105299"/>
            <a:ext cx="2645525" cy="3644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6" y="1428750"/>
            <a:ext cx="1900113" cy="32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-53066" y="-208418"/>
            <a:ext cx="6291820" cy="1676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Оповещение </a:t>
            </a:r>
            <a:r>
              <a:rPr lang="ru-RU" sz="24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о входе или выходе с </a:t>
            </a:r>
            <a:r>
              <a:rPr lang="ru-RU" sz="24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территории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2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разработано для детей и подростков</a:t>
            </a:r>
            <a:r>
              <a:rPr lang="ru-RU" sz="2400" b="0" dirty="0">
                <a:solidFill>
                  <a:srgbClr val="002060"/>
                </a:solidFill>
                <a:latin typeface="+mn-lt"/>
              </a:rPr>
              <a:t>)</a:t>
            </a:r>
            <a:endParaRPr lang="ru-RU" sz="2400" b="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44951" y="1290567"/>
            <a:ext cx="3466038" cy="374404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White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11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34" y="1474453"/>
            <a:ext cx="2523281" cy="2984327"/>
          </a:xfrm>
          <a:prstGeom prst="rect">
            <a:avLst/>
          </a:prstGeom>
        </p:spPr>
      </p:pic>
      <p:sp>
        <p:nvSpPr>
          <p:cNvPr id="14" name="Google Shape;208;p23"/>
          <p:cNvSpPr/>
          <p:nvPr/>
        </p:nvSpPr>
        <p:spPr>
          <a:xfrm>
            <a:off x="5576714" y="2439"/>
            <a:ext cx="3466038" cy="374404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20" y="-85139"/>
            <a:ext cx="2035826" cy="3740238"/>
          </a:xfrm>
          <a:prstGeom prst="rect">
            <a:avLst/>
          </a:prstGeom>
        </p:spPr>
      </p:pic>
      <p:sp>
        <p:nvSpPr>
          <p:cNvPr id="16" name="Google Shape;206;p23"/>
          <p:cNvSpPr txBox="1">
            <a:spLocks/>
          </p:cNvSpPr>
          <p:nvPr/>
        </p:nvSpPr>
        <p:spPr>
          <a:xfrm>
            <a:off x="2951544" y="3638716"/>
            <a:ext cx="6192456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Кнопка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тревоги для чрезвычайных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ситуаций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1791" y="1256774"/>
            <a:ext cx="3110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, serif"/>
              </a:rPr>
              <a:t>Достаточно нарисовать мышкой на карте </a:t>
            </a:r>
            <a:r>
              <a:rPr lang="ru-RU" sz="2000" dirty="0" err="1">
                <a:latin typeface="Times New Roman, serif"/>
              </a:rPr>
              <a:t>гео</a:t>
            </a:r>
            <a:r>
              <a:rPr lang="ru-RU" sz="2000" dirty="0">
                <a:latin typeface="Times New Roman, serif"/>
              </a:rPr>
              <a:t>-зоны (например границы микрорайона, города, пригорода и т.д.), дать им название</a:t>
            </a:r>
            <a:endParaRPr lang="ru-RU" sz="20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4922" y="4154732"/>
            <a:ext cx="6189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, serif"/>
              </a:rPr>
              <a:t>Родные </a:t>
            </a:r>
            <a:r>
              <a:rPr lang="ru-RU" sz="2000" dirty="0">
                <a:latin typeface="Times New Roman, serif"/>
              </a:rPr>
              <a:t>всегда смогут дать Вам знать об опасности. Система сразу же известит Вас о том, что родственникам нужна помощь. </a:t>
            </a:r>
            <a:endParaRPr lang="ru-RU" sz="2000" dirty="0">
              <a:effectLst/>
            </a:endParaRPr>
          </a:p>
        </p:txBody>
      </p:sp>
      <p:grpSp>
        <p:nvGrpSpPr>
          <p:cNvPr id="24" name="Google Shape;210;p23"/>
          <p:cNvGrpSpPr/>
          <p:nvPr/>
        </p:nvGrpSpPr>
        <p:grpSpPr>
          <a:xfrm>
            <a:off x="3609732" y="3197627"/>
            <a:ext cx="214625" cy="214625"/>
            <a:chOff x="2594050" y="1631825"/>
            <a:chExt cx="439625" cy="439625"/>
          </a:xfrm>
          <a:solidFill>
            <a:srgbClr val="FFC000"/>
          </a:solidFill>
        </p:grpSpPr>
        <p:sp>
          <p:nvSpPr>
            <p:cNvPr id="25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6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7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8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187" y="1749072"/>
            <a:ext cx="1279671" cy="2274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104" y="458381"/>
            <a:ext cx="1418515" cy="2655210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7601483" y="525623"/>
            <a:ext cx="418797" cy="201490"/>
          </a:xfrm>
          <a:custGeom>
            <a:avLst/>
            <a:gdLst>
              <a:gd name="connsiteX0" fmla="*/ 374729 w 418797"/>
              <a:gd name="connsiteY0" fmla="*/ 3187 h 201490"/>
              <a:gd name="connsiteX1" fmla="*/ 187442 w 418797"/>
              <a:gd name="connsiteY1" fmla="*/ 25220 h 201490"/>
              <a:gd name="connsiteX2" fmla="*/ 154392 w 418797"/>
              <a:gd name="connsiteY2" fmla="*/ 36237 h 201490"/>
              <a:gd name="connsiteX3" fmla="*/ 99307 w 418797"/>
              <a:gd name="connsiteY3" fmla="*/ 47254 h 201490"/>
              <a:gd name="connsiteX4" fmla="*/ 55240 w 418797"/>
              <a:gd name="connsiteY4" fmla="*/ 58271 h 201490"/>
              <a:gd name="connsiteX5" fmla="*/ 22189 w 418797"/>
              <a:gd name="connsiteY5" fmla="*/ 80305 h 201490"/>
              <a:gd name="connsiteX6" fmla="*/ 11172 w 418797"/>
              <a:gd name="connsiteY6" fmla="*/ 157423 h 201490"/>
              <a:gd name="connsiteX7" fmla="*/ 44223 w 418797"/>
              <a:gd name="connsiteY7" fmla="*/ 179457 h 201490"/>
              <a:gd name="connsiteX8" fmla="*/ 110324 w 418797"/>
              <a:gd name="connsiteY8" fmla="*/ 201490 h 201490"/>
              <a:gd name="connsiteX9" fmla="*/ 330662 w 418797"/>
              <a:gd name="connsiteY9" fmla="*/ 190473 h 201490"/>
              <a:gd name="connsiteX10" fmla="*/ 396763 w 418797"/>
              <a:gd name="connsiteY10" fmla="*/ 179457 h 201490"/>
              <a:gd name="connsiteX11" fmla="*/ 418797 w 418797"/>
              <a:gd name="connsiteY11" fmla="*/ 146406 h 201490"/>
              <a:gd name="connsiteX12" fmla="*/ 407780 w 418797"/>
              <a:gd name="connsiteY12" fmla="*/ 47254 h 201490"/>
              <a:gd name="connsiteX13" fmla="*/ 374729 w 418797"/>
              <a:gd name="connsiteY13" fmla="*/ 36237 h 201490"/>
              <a:gd name="connsiteX14" fmla="*/ 374729 w 418797"/>
              <a:gd name="connsiteY14" fmla="*/ 3187 h 20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8797" h="201490">
                <a:moveTo>
                  <a:pt x="374729" y="3187"/>
                </a:moveTo>
                <a:cubicBezTo>
                  <a:pt x="343515" y="1351"/>
                  <a:pt x="451445" y="-9979"/>
                  <a:pt x="187442" y="25220"/>
                </a:cubicBezTo>
                <a:cubicBezTo>
                  <a:pt x="175931" y="26755"/>
                  <a:pt x="165658" y="33420"/>
                  <a:pt x="154392" y="36237"/>
                </a:cubicBezTo>
                <a:cubicBezTo>
                  <a:pt x="136226" y="40779"/>
                  <a:pt x="117586" y="43192"/>
                  <a:pt x="99307" y="47254"/>
                </a:cubicBezTo>
                <a:cubicBezTo>
                  <a:pt x="84526" y="50539"/>
                  <a:pt x="69929" y="54599"/>
                  <a:pt x="55240" y="58271"/>
                </a:cubicBezTo>
                <a:cubicBezTo>
                  <a:pt x="44223" y="65616"/>
                  <a:pt x="30666" y="70133"/>
                  <a:pt x="22189" y="80305"/>
                </a:cubicBezTo>
                <a:cubicBezTo>
                  <a:pt x="2447" y="103995"/>
                  <a:pt x="-10329" y="130546"/>
                  <a:pt x="11172" y="157423"/>
                </a:cubicBezTo>
                <a:cubicBezTo>
                  <a:pt x="19443" y="167762"/>
                  <a:pt x="32123" y="174079"/>
                  <a:pt x="44223" y="179457"/>
                </a:cubicBezTo>
                <a:cubicBezTo>
                  <a:pt x="65447" y="188890"/>
                  <a:pt x="110324" y="201490"/>
                  <a:pt x="110324" y="201490"/>
                </a:cubicBezTo>
                <a:cubicBezTo>
                  <a:pt x="183770" y="197818"/>
                  <a:pt x="257341" y="196113"/>
                  <a:pt x="330662" y="190473"/>
                </a:cubicBezTo>
                <a:cubicBezTo>
                  <a:pt x="352934" y="188760"/>
                  <a:pt x="376784" y="189447"/>
                  <a:pt x="396763" y="179457"/>
                </a:cubicBezTo>
                <a:cubicBezTo>
                  <a:pt x="408606" y="173536"/>
                  <a:pt x="411452" y="157423"/>
                  <a:pt x="418797" y="146406"/>
                </a:cubicBezTo>
                <a:cubicBezTo>
                  <a:pt x="415125" y="113355"/>
                  <a:pt x="420130" y="78130"/>
                  <a:pt x="407780" y="47254"/>
                </a:cubicBezTo>
                <a:cubicBezTo>
                  <a:pt x="403467" y="36472"/>
                  <a:pt x="385895" y="39427"/>
                  <a:pt x="374729" y="36237"/>
                </a:cubicBezTo>
                <a:cubicBezTo>
                  <a:pt x="360170" y="32077"/>
                  <a:pt x="405943" y="5023"/>
                  <a:pt x="374729" y="318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471" y="104172"/>
            <a:ext cx="9736137" cy="4842479"/>
          </a:xfrm>
          <a:prstGeom prst="rect">
            <a:avLst/>
          </a:prstGeom>
        </p:spPr>
      </p:pic>
      <p:sp>
        <p:nvSpPr>
          <p:cNvPr id="900" name="Google Shape;900;p40"/>
          <p:cNvSpPr txBox="1"/>
          <p:nvPr/>
        </p:nvSpPr>
        <p:spPr>
          <a:xfrm>
            <a:off x="124806" y="1211482"/>
            <a:ext cx="8767835" cy="81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информации можно получить на нашем сайте: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ЗнаюГде.бел</a:t>
            </a:r>
            <a:endParaRPr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2" name="Google Shape;902;p40"/>
          <p:cNvSpPr txBox="1"/>
          <p:nvPr/>
        </p:nvSpPr>
        <p:spPr>
          <a:xfrm>
            <a:off x="3674791" y="3650651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6921D"/>
                </a:solidFill>
              </a:rPr>
              <a:t>😉</a:t>
            </a:r>
            <a:endParaRPr sz="9600" dirty="0">
              <a:solidFill>
                <a:srgbClr val="F6921D"/>
              </a:solidFill>
            </a:endParaRPr>
          </a:p>
        </p:txBody>
      </p:sp>
      <p:sp>
        <p:nvSpPr>
          <p:cNvPr id="903" name="Google Shape;903;p4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56526" y="455834"/>
            <a:ext cx="8287474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ru-RU" sz="32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Подключение </a:t>
            </a:r>
            <a:r>
              <a:rPr lang="ru-RU" sz="32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к системе производится в течение нескольких минут</a:t>
            </a:r>
            <a:r>
              <a:rPr lang="ru-RU" sz="32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:</a:t>
            </a:r>
            <a:endParaRPr sz="32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6" name="Google Shape;125;p17"/>
          <p:cNvSpPr txBox="1">
            <a:spLocks/>
          </p:cNvSpPr>
          <p:nvPr/>
        </p:nvSpPr>
        <p:spPr>
          <a:xfrm>
            <a:off x="0" y="1143032"/>
            <a:ext cx="4629873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◉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○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■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l"/>
            <a:r>
              <a:rPr lang="ru-RU" sz="2200" dirty="0">
                <a:latin typeface="+mn-lt"/>
              </a:rPr>
              <a:t>на номер телефона приходит СМС со ссылкой на скачивание нужного приложения и кодом идентификации;</a:t>
            </a:r>
          </a:p>
          <a:p>
            <a:pPr algn="l"/>
            <a:r>
              <a:rPr lang="ru-RU" sz="2200" dirty="0">
                <a:latin typeface="+mn-lt"/>
              </a:rPr>
              <a:t>- нужно перейти по ссылке, скачать и установить приложение, ввести в предлагаемое окошко код идентификации; </a:t>
            </a:r>
          </a:p>
          <a:p>
            <a:pPr marL="76200" indent="0">
              <a:buNone/>
            </a:pPr>
            <a:endParaRPr lang="en-US" sz="2200" dirty="0" smtClean="0">
              <a:latin typeface="+mn-lt"/>
            </a:endParaRPr>
          </a:p>
          <a:p>
            <a:pPr marL="0" indent="0" algn="l">
              <a:buFont typeface="Lora"/>
              <a:buNone/>
            </a:pPr>
            <a:endParaRPr lang="en-US" sz="2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73" y="1238155"/>
            <a:ext cx="1885518" cy="3876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540" y="1309584"/>
            <a:ext cx="2140613" cy="380553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5181830" y="3433367"/>
            <a:ext cx="892366" cy="88135"/>
          </a:xfrm>
          <a:custGeom>
            <a:avLst/>
            <a:gdLst>
              <a:gd name="connsiteX0" fmla="*/ 0 w 892366"/>
              <a:gd name="connsiteY0" fmla="*/ 0 h 0"/>
              <a:gd name="connsiteX1" fmla="*/ 892366 w 8923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366">
                <a:moveTo>
                  <a:pt x="0" y="0"/>
                </a:moveTo>
                <a:lnTo>
                  <a:pt x="892366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8"/>
          <p:cNvSpPr/>
          <p:nvPr/>
        </p:nvSpPr>
        <p:spPr>
          <a:xfrm>
            <a:off x="5146333" y="4110999"/>
            <a:ext cx="892366" cy="88135"/>
          </a:xfrm>
          <a:custGeom>
            <a:avLst/>
            <a:gdLst>
              <a:gd name="connsiteX0" fmla="*/ 0 w 892366"/>
              <a:gd name="connsiteY0" fmla="*/ 0 h 0"/>
              <a:gd name="connsiteX1" fmla="*/ 892366 w 8923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366">
                <a:moveTo>
                  <a:pt x="0" y="0"/>
                </a:moveTo>
                <a:lnTo>
                  <a:pt x="892366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>
            <a:off x="5150430" y="4232509"/>
            <a:ext cx="511534" cy="85414"/>
          </a:xfrm>
          <a:custGeom>
            <a:avLst/>
            <a:gdLst>
              <a:gd name="connsiteX0" fmla="*/ 0 w 892366"/>
              <a:gd name="connsiteY0" fmla="*/ 0 h 0"/>
              <a:gd name="connsiteX1" fmla="*/ 892366 w 8923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2366">
                <a:moveTo>
                  <a:pt x="0" y="0"/>
                </a:moveTo>
                <a:lnTo>
                  <a:pt x="892366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28263" y="393601"/>
            <a:ext cx="8287474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ru-RU" sz="32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Подключение </a:t>
            </a:r>
            <a:r>
              <a:rPr lang="ru-RU" sz="32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к системе производится в течение нескольких минут</a:t>
            </a:r>
            <a:r>
              <a:rPr lang="ru-RU" sz="32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D00"/>
                </a:highlight>
                <a:latin typeface="+mn-lt"/>
              </a:rPr>
              <a:t>:</a:t>
            </a:r>
            <a:endParaRPr sz="32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7" name="Google Shape;125;p17"/>
          <p:cNvSpPr txBox="1">
            <a:spLocks/>
          </p:cNvSpPr>
          <p:nvPr/>
        </p:nvSpPr>
        <p:spPr>
          <a:xfrm>
            <a:off x="-81023" y="1109328"/>
            <a:ext cx="4051139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◉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○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■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l"/>
            <a:r>
              <a:rPr lang="ru-RU" sz="2000" dirty="0" smtClean="0"/>
              <a:t>- </a:t>
            </a:r>
            <a:r>
              <a:rPr lang="ru-RU" sz="2000" dirty="0">
                <a:latin typeface="+mn-lt"/>
              </a:rPr>
              <a:t>настроить режим работы телефона по подсказкам, размещенным на сайте </a:t>
            </a:r>
            <a:r>
              <a:rPr lang="ru-RU" sz="2000" dirty="0" err="1">
                <a:latin typeface="+mn-lt"/>
              </a:rPr>
              <a:t>ЗнаюГде.бел</a:t>
            </a:r>
            <a:r>
              <a:rPr lang="ru-RU" sz="2000" dirty="0">
                <a:latin typeface="+mn-lt"/>
              </a:rPr>
              <a:t> или с помощью нашего специалиста; </a:t>
            </a:r>
          </a:p>
          <a:p>
            <a:pPr algn="l"/>
            <a:r>
              <a:rPr lang="ru-RU" sz="2000" dirty="0">
                <a:latin typeface="+mn-lt"/>
              </a:rPr>
              <a:t>- перейти в свой персональный кабинет и наблюдать за вашими подопечными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прямо с экрана телефона или компьютера.</a:t>
            </a:r>
          </a:p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endParaRPr lang="en-US" sz="2000" dirty="0" smtClean="0"/>
          </a:p>
          <a:p>
            <a:pPr marL="0" indent="0" algn="l">
              <a:buFont typeface="Lora"/>
              <a:buNone/>
            </a:pP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410" y="1213501"/>
            <a:ext cx="1521630" cy="3128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33" y="1423685"/>
            <a:ext cx="1639679" cy="3371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05" y="1925411"/>
            <a:ext cx="1565082" cy="321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357610" y="273083"/>
            <a:ext cx="6651581" cy="554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>
                <a:highlight>
                  <a:srgbClr val="FFCD00"/>
                </a:highlight>
                <a:latin typeface="+mn-lt"/>
              </a:rPr>
              <a:t>Настройка </a:t>
            </a:r>
            <a:r>
              <a:rPr lang="ru-RU" sz="2800" dirty="0">
                <a:highlight>
                  <a:srgbClr val="FFCD00"/>
                </a:highlight>
                <a:latin typeface="+mn-lt"/>
              </a:rPr>
              <a:t>в телефоне </a:t>
            </a:r>
            <a:r>
              <a:rPr lang="ru-RU" sz="2800" dirty="0" smtClean="0">
                <a:highlight>
                  <a:srgbClr val="FFCD00"/>
                </a:highlight>
                <a:latin typeface="+mn-lt"/>
              </a:rPr>
              <a:t>сына</a:t>
            </a:r>
            <a:endParaRPr sz="2800" dirty="0">
              <a:highlight>
                <a:srgbClr val="FFCD00"/>
              </a:highlight>
              <a:latin typeface="+mn-lt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708" y="901426"/>
            <a:ext cx="5521124" cy="5032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7610" y="3800820"/>
            <a:ext cx="1531344" cy="17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4" y="91696"/>
            <a:ext cx="1965097" cy="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433</Words>
  <Application>Microsoft Office PowerPoint</Application>
  <PresentationFormat>Экран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Lora</vt:lpstr>
      <vt:lpstr>Lucida Sans Unicode</vt:lpstr>
      <vt:lpstr>Times New Roman, serif</vt:lpstr>
      <vt:lpstr>Quattrocento Sans</vt:lpstr>
      <vt:lpstr>Viola template</vt:lpstr>
      <vt:lpstr>1_Viola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Оповещение о входе или выходе с территории (разработано для детей и подростков)</vt:lpstr>
      <vt:lpstr>Презентация PowerPoint</vt:lpstr>
      <vt:lpstr>Презентация PowerPoint</vt:lpstr>
      <vt:lpstr>Презентация PowerPoint</vt:lpstr>
      <vt:lpstr>Настройка в телефоне сына</vt:lpstr>
      <vt:lpstr>Перечень услуг, входящих в абонентское обслуживание: </vt:lpstr>
      <vt:lpstr>         Помимо контроля перемещения       мобильное приложение предоставляет дополнительный функционал: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LENA</cp:lastModifiedBy>
  <cp:revision>19</cp:revision>
  <dcterms:modified xsi:type="dcterms:W3CDTF">2019-05-15T08:49:15Z</dcterms:modified>
</cp:coreProperties>
</file>